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00"/>
    <a:srgbClr val="FFCC00"/>
    <a:srgbClr val="F0EA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30" autoAdjust="0"/>
    <p:restoredTop sz="84333" autoAdjust="0"/>
  </p:normalViewPr>
  <p:slideViewPr>
    <p:cSldViewPr>
      <p:cViewPr varScale="1">
        <p:scale>
          <a:sx n="75" d="100"/>
          <a:sy n="75" d="100"/>
        </p:scale>
        <p:origin x="-67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A5BCE2-CF59-4987-BC48-A7A01D2AD8C9}" type="datetimeFigureOut">
              <a:rPr lang="en-US" smtClean="0"/>
              <a:pPr/>
              <a:t>6/23/2010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92B2A-1053-48D0-80BE-D3062EC706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8DB8B1-3B48-4F3D-8883-4770CF3695F7}" type="datetimeFigureOut">
              <a:rPr lang="en-US" smtClean="0"/>
              <a:pPr/>
              <a:t>6/23/2010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4D1B2-66BC-49C2-B52B-6AF62B80353C}" type="slidenum">
              <a:rPr lang="en-US" smtClean="0"/>
              <a:pPr/>
              <a:t>‹#›</a:t>
            </a:fld>
            <a:endParaRPr lang="en-US"/>
          </a:p>
        </p:txBody>
      </p:sp>
    </p:spTree>
    <p:extLst>
      <p:ext uri="{BB962C8B-B14F-4D97-AF65-F5344CB8AC3E}">
        <p14:creationId xmlns="" xmlns:p14="http://schemas.microsoft.com/office/powerpoint/2010/main" val="422807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8DB8B1-3B48-4F3D-8883-4770CF3695F7}" type="datetimeFigureOut">
              <a:rPr lang="en-US" smtClean="0"/>
              <a:pPr/>
              <a:t>6/23/2010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4D1B2-66BC-49C2-B52B-6AF62B80353C}" type="slidenum">
              <a:rPr lang="en-US" smtClean="0"/>
              <a:pPr/>
              <a:t>‹#›</a:t>
            </a:fld>
            <a:endParaRPr lang="en-US"/>
          </a:p>
        </p:txBody>
      </p:sp>
    </p:spTree>
    <p:extLst>
      <p:ext uri="{BB962C8B-B14F-4D97-AF65-F5344CB8AC3E}">
        <p14:creationId xmlns="" xmlns:p14="http://schemas.microsoft.com/office/powerpoint/2010/main" val="115632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8DB8B1-3B48-4F3D-8883-4770CF3695F7}" type="datetimeFigureOut">
              <a:rPr lang="en-US" smtClean="0"/>
              <a:pPr/>
              <a:t>6/23/2010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4D1B2-66BC-49C2-B52B-6AF62B80353C}" type="slidenum">
              <a:rPr lang="en-US" smtClean="0"/>
              <a:pPr/>
              <a:t>‹#›</a:t>
            </a:fld>
            <a:endParaRPr lang="en-US"/>
          </a:p>
        </p:txBody>
      </p:sp>
    </p:spTree>
    <p:extLst>
      <p:ext uri="{BB962C8B-B14F-4D97-AF65-F5344CB8AC3E}">
        <p14:creationId xmlns="" xmlns:p14="http://schemas.microsoft.com/office/powerpoint/2010/main" val="17854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8DB8B1-3B48-4F3D-8883-4770CF3695F7}" type="datetimeFigureOut">
              <a:rPr lang="en-US" smtClean="0"/>
              <a:pPr/>
              <a:t>6/23/2010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4D1B2-66BC-49C2-B52B-6AF62B80353C}" type="slidenum">
              <a:rPr lang="en-US" smtClean="0"/>
              <a:pPr/>
              <a:t>‹#›</a:t>
            </a:fld>
            <a:endParaRPr lang="en-US"/>
          </a:p>
        </p:txBody>
      </p:sp>
    </p:spTree>
    <p:extLst>
      <p:ext uri="{BB962C8B-B14F-4D97-AF65-F5344CB8AC3E}">
        <p14:creationId xmlns="" xmlns:p14="http://schemas.microsoft.com/office/powerpoint/2010/main" val="207871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8DB8B1-3B48-4F3D-8883-4770CF3695F7}" type="datetimeFigureOut">
              <a:rPr lang="en-US" smtClean="0"/>
              <a:pPr/>
              <a:t>6/23/2010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4D1B2-66BC-49C2-B52B-6AF62B80353C}" type="slidenum">
              <a:rPr lang="en-US" smtClean="0"/>
              <a:pPr/>
              <a:t>‹#›</a:t>
            </a:fld>
            <a:endParaRPr lang="en-US"/>
          </a:p>
        </p:txBody>
      </p:sp>
    </p:spTree>
    <p:extLst>
      <p:ext uri="{BB962C8B-B14F-4D97-AF65-F5344CB8AC3E}">
        <p14:creationId xmlns="" xmlns:p14="http://schemas.microsoft.com/office/powerpoint/2010/main" val="26256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8DB8B1-3B48-4F3D-8883-4770CF3695F7}" type="datetimeFigureOut">
              <a:rPr lang="en-US" smtClean="0"/>
              <a:pPr/>
              <a:t>6/23/2010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4D1B2-66BC-49C2-B52B-6AF62B80353C}" type="slidenum">
              <a:rPr lang="en-US" smtClean="0"/>
              <a:pPr/>
              <a:t>‹#›</a:t>
            </a:fld>
            <a:endParaRPr lang="en-US"/>
          </a:p>
        </p:txBody>
      </p:sp>
    </p:spTree>
    <p:extLst>
      <p:ext uri="{BB962C8B-B14F-4D97-AF65-F5344CB8AC3E}">
        <p14:creationId xmlns="" xmlns:p14="http://schemas.microsoft.com/office/powerpoint/2010/main" val="227795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8DB8B1-3B48-4F3D-8883-4770CF3695F7}" type="datetimeFigureOut">
              <a:rPr lang="en-US" smtClean="0"/>
              <a:pPr/>
              <a:t>6/23/2010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44D1B2-66BC-49C2-B52B-6AF62B80353C}" type="slidenum">
              <a:rPr lang="en-US" smtClean="0"/>
              <a:pPr/>
              <a:t>‹#›</a:t>
            </a:fld>
            <a:endParaRPr lang="en-US"/>
          </a:p>
        </p:txBody>
      </p:sp>
    </p:spTree>
    <p:extLst>
      <p:ext uri="{BB962C8B-B14F-4D97-AF65-F5344CB8AC3E}">
        <p14:creationId xmlns="" xmlns:p14="http://schemas.microsoft.com/office/powerpoint/2010/main" val="306247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8DB8B1-3B48-4F3D-8883-4770CF3695F7}" type="datetimeFigureOut">
              <a:rPr lang="en-US" smtClean="0"/>
              <a:pPr/>
              <a:t>6/23/2010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4D1B2-66BC-49C2-B52B-6AF62B80353C}" type="slidenum">
              <a:rPr lang="en-US" smtClean="0"/>
              <a:pPr/>
              <a:t>‹#›</a:t>
            </a:fld>
            <a:endParaRPr lang="en-US"/>
          </a:p>
        </p:txBody>
      </p:sp>
    </p:spTree>
    <p:extLst>
      <p:ext uri="{BB962C8B-B14F-4D97-AF65-F5344CB8AC3E}">
        <p14:creationId xmlns="" xmlns:p14="http://schemas.microsoft.com/office/powerpoint/2010/main" val="247158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DB8B1-3B48-4F3D-8883-4770CF3695F7}" type="datetimeFigureOut">
              <a:rPr lang="en-US" smtClean="0"/>
              <a:pPr/>
              <a:t>6/23/2010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44D1B2-66BC-49C2-B52B-6AF62B80353C}" type="slidenum">
              <a:rPr lang="en-US" smtClean="0"/>
              <a:pPr/>
              <a:t>‹#›</a:t>
            </a:fld>
            <a:endParaRPr lang="en-US"/>
          </a:p>
        </p:txBody>
      </p:sp>
    </p:spTree>
    <p:extLst>
      <p:ext uri="{BB962C8B-B14F-4D97-AF65-F5344CB8AC3E}">
        <p14:creationId xmlns="" xmlns:p14="http://schemas.microsoft.com/office/powerpoint/2010/main" val="1430667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8DB8B1-3B48-4F3D-8883-4770CF3695F7}" type="datetimeFigureOut">
              <a:rPr lang="en-US" smtClean="0"/>
              <a:pPr/>
              <a:t>6/23/2010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4D1B2-66BC-49C2-B52B-6AF62B80353C}" type="slidenum">
              <a:rPr lang="en-US" smtClean="0"/>
              <a:pPr/>
              <a:t>‹#›</a:t>
            </a:fld>
            <a:endParaRPr lang="en-US"/>
          </a:p>
        </p:txBody>
      </p:sp>
    </p:spTree>
    <p:extLst>
      <p:ext uri="{BB962C8B-B14F-4D97-AF65-F5344CB8AC3E}">
        <p14:creationId xmlns="" xmlns:p14="http://schemas.microsoft.com/office/powerpoint/2010/main" val="3704141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8DB8B1-3B48-4F3D-8883-4770CF3695F7}" type="datetimeFigureOut">
              <a:rPr lang="en-US" smtClean="0"/>
              <a:pPr/>
              <a:t>6/23/2010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4D1B2-66BC-49C2-B52B-6AF62B80353C}" type="slidenum">
              <a:rPr lang="en-US" smtClean="0"/>
              <a:pPr/>
              <a:t>‹#›</a:t>
            </a:fld>
            <a:endParaRPr lang="en-US"/>
          </a:p>
        </p:txBody>
      </p:sp>
    </p:spTree>
    <p:extLst>
      <p:ext uri="{BB962C8B-B14F-4D97-AF65-F5344CB8AC3E}">
        <p14:creationId xmlns="" xmlns:p14="http://schemas.microsoft.com/office/powerpoint/2010/main" val="151992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DB8B1-3B48-4F3D-8883-4770CF3695F7}" type="datetimeFigureOut">
              <a:rPr lang="en-US" smtClean="0"/>
              <a:pPr/>
              <a:t>6/23/2010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4D1B2-66BC-49C2-B52B-6AF62B80353C}" type="slidenum">
              <a:rPr lang="en-US" smtClean="0"/>
              <a:pPr/>
              <a:t>‹#›</a:t>
            </a:fld>
            <a:endParaRPr lang="en-US"/>
          </a:p>
        </p:txBody>
      </p:sp>
    </p:spTree>
    <p:extLst>
      <p:ext uri="{BB962C8B-B14F-4D97-AF65-F5344CB8AC3E}">
        <p14:creationId xmlns="" xmlns:p14="http://schemas.microsoft.com/office/powerpoint/2010/main" val="1313272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file:///C:\Users\Ashleigh\Desktop\Billy%20Joel%20Fire.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hphotos-snc3.fbcdn.net/hs439.snc3/25255_387247566370_574171370_4496802_327667_n.jpg"/>
          <p:cNvPicPr>
            <a:picLocks noChangeAspect="1" noChangeArrowheads="1"/>
          </p:cNvPicPr>
          <p:nvPr/>
        </p:nvPicPr>
        <p:blipFill>
          <a:blip r:embed="rId3" cstate="print">
            <a:lum contrast="30000"/>
          </a:blip>
          <a:srcRect/>
          <a:stretch>
            <a:fillRect/>
          </a:stretch>
        </p:blipFill>
        <p:spPr bwMode="auto">
          <a:xfrm>
            <a:off x="1733550" y="837073"/>
            <a:ext cx="5676900" cy="5868527"/>
          </a:xfrm>
          <a:prstGeom prst="rect">
            <a:avLst/>
          </a:prstGeom>
          <a:ln>
            <a:noFill/>
          </a:ln>
          <a:effectLst>
            <a:softEdge rad="112500"/>
          </a:effectLst>
        </p:spPr>
      </p:pic>
      <p:sp>
        <p:nvSpPr>
          <p:cNvPr id="4" name="Rectangle 3"/>
          <p:cNvSpPr/>
          <p:nvPr/>
        </p:nvSpPr>
        <p:spPr>
          <a:xfrm>
            <a:off x="1080499" y="76200"/>
            <a:ext cx="6983002" cy="923330"/>
          </a:xfrm>
          <a:prstGeom prst="rect">
            <a:avLst/>
          </a:prstGeom>
          <a:noFill/>
        </p:spPr>
        <p:txBody>
          <a:bodyPr wrap="none" lIns="91440" tIns="45720" rIns="91440" bIns="45720">
            <a:spAutoFit/>
          </a:bodyPr>
          <a:lstStyle/>
          <a:p>
            <a:pPr algn="ctr"/>
            <a:r>
              <a:rPr lang="en-US" sz="5400" b="0" cap="none" spc="0" dirty="0" smtClean="0">
                <a:ln w="18415" cmpd="sng">
                  <a:solidFill>
                    <a:sysClr val="windowText" lastClr="000000"/>
                  </a:solidFill>
                  <a:prstDash val="solid"/>
                </a:ln>
                <a:solidFill>
                  <a:srgbClr val="FF0000"/>
                </a:solidFill>
                <a:effectLst>
                  <a:outerShdw blurRad="63500" dir="3600000" algn="tl" rotWithShape="0">
                    <a:srgbClr val="000000">
                      <a:alpha val="70000"/>
                    </a:srgbClr>
                  </a:outerShdw>
                </a:effectLst>
                <a:latin typeface="Matisse ITC" pitchFamily="82" charset="0"/>
              </a:rPr>
              <a:t>Death Flies In On A Breeze</a:t>
            </a:r>
            <a:endParaRPr lang="en-US" sz="5400" b="0" cap="none" spc="0" dirty="0">
              <a:ln w="18415" cmpd="sng">
                <a:solidFill>
                  <a:sysClr val="windowText" lastClr="000000"/>
                </a:solidFill>
                <a:prstDash val="solid"/>
              </a:ln>
              <a:solidFill>
                <a:srgbClr val="FF0000"/>
              </a:solidFill>
              <a:effectLst>
                <a:outerShdw blurRad="63500" dir="3600000" algn="tl" rotWithShape="0">
                  <a:srgbClr val="000000">
                    <a:alpha val="70000"/>
                  </a:srgbClr>
                </a:outerShdw>
              </a:effectLst>
              <a:latin typeface="Matisse ITC" pitchFamily="82" charset="0"/>
            </a:endParaRPr>
          </a:p>
        </p:txBody>
      </p:sp>
      <p:sp>
        <p:nvSpPr>
          <p:cNvPr id="6" name="TextBox 5"/>
          <p:cNvSpPr txBox="1"/>
          <p:nvPr/>
        </p:nvSpPr>
        <p:spPr>
          <a:xfrm>
            <a:off x="4343400" y="1219200"/>
            <a:ext cx="2819400" cy="1569660"/>
          </a:xfrm>
          <a:prstGeom prst="rect">
            <a:avLst/>
          </a:prstGeom>
          <a:noFill/>
        </p:spPr>
        <p:txBody>
          <a:bodyPr wrap="square" rtlCol="0">
            <a:spAutoFit/>
          </a:bodyPr>
          <a:lstStyle/>
          <a:p>
            <a:pPr algn="ctr"/>
            <a:r>
              <a:rPr lang="en-US" sz="3200" dirty="0" smtClean="0">
                <a:latin typeface="Arabic Typesetting" pitchFamily="66" charset="-78"/>
                <a:cs typeface="Arabic Typesetting" pitchFamily="66" charset="-78"/>
              </a:rPr>
              <a:t>Chris Landau (Geologist) </a:t>
            </a:r>
          </a:p>
          <a:p>
            <a:pPr algn="ctr"/>
            <a:r>
              <a:rPr lang="en-US" sz="3200" dirty="0" smtClean="0">
                <a:latin typeface="Arabic Typesetting" pitchFamily="66" charset="-78"/>
                <a:cs typeface="Arabic Typesetting" pitchFamily="66" charset="-78"/>
              </a:rPr>
              <a:t>June 22, 2010</a:t>
            </a:r>
            <a:endParaRPr lang="en-US" sz="3200" dirty="0">
              <a:latin typeface="Arabic Typesetting" pitchFamily="66" charset="-78"/>
              <a:cs typeface="Arabic Typesetting" pitchFamily="66" charset="-78"/>
            </a:endParaRPr>
          </a:p>
        </p:txBody>
      </p:sp>
      <p:pic>
        <p:nvPicPr>
          <p:cNvPr id="7" name="Billy Joel Fire.mp3">
            <a:hlinkClick r:id="" action="ppaction://media"/>
          </p:cNvPr>
          <p:cNvPicPr>
            <a:picLocks noRot="1" noChangeAspect="1"/>
          </p:cNvPicPr>
          <p:nvPr>
            <a:audioFile r:link="rId1"/>
          </p:nvPr>
        </p:nvPicPr>
        <p:blipFill>
          <a:blip r:embed="rId4" cstate="print"/>
          <a:stretch>
            <a:fillRect/>
          </a:stretch>
        </p:blipFill>
        <p:spPr>
          <a:xfrm>
            <a:off x="8382000" y="152400"/>
            <a:ext cx="5334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24"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par>
                          <p:cTn id="11" fill="hold">
                            <p:stCondLst>
                              <p:cond delay="0"/>
                            </p:stCondLst>
                            <p:childTnLst>
                              <p:par>
                                <p:cTn id="12" presetID="26" presetClass="emph" presetSubtype="0" fill="hold" nodeType="afterEffect">
                                  <p:stCondLst>
                                    <p:cond delay="0"/>
                                  </p:stCondLst>
                                  <p:childTnLst>
                                    <p:animEffect transition="out" filter="fade">
                                      <p:cBhvr>
                                        <p:cTn id="13" dur="500" tmFilter="0, 0; .2, .5; .8, .5; 1, 0"/>
                                        <p:tgtEl>
                                          <p:spTgt spid="1026"/>
                                        </p:tgtEl>
                                      </p:cBhvr>
                                    </p:animEffect>
                                    <p:animScale>
                                      <p:cBhvr>
                                        <p:cTn id="14" dur="250" autoRev="1" fill="hold"/>
                                        <p:tgtEl>
                                          <p:spTgt spid="1026"/>
                                        </p:tgtEl>
                                      </p:cBhvr>
                                      <p:by x="105000" y="105000"/>
                                    </p:animScale>
                                  </p:childTnLst>
                                </p:cTn>
                              </p:par>
                            </p:childTnLst>
                          </p:cTn>
                        </p:par>
                        <p:par>
                          <p:cTn id="15" fill="hold">
                            <p:stCondLst>
                              <p:cond delay="500"/>
                            </p:stCondLst>
                            <p:childTnLst>
                              <p:par>
                                <p:cTn id="16" presetID="26" presetClass="emph" presetSubtype="0" fill="hold" grpId="0" nodeType="afterEffect">
                                  <p:stCondLst>
                                    <p:cond delay="0"/>
                                  </p:stCondLst>
                                  <p:childTnLst>
                                    <p:animEffect transition="out" filter="fade">
                                      <p:cBhvr>
                                        <p:cTn id="17" dur="500" tmFilter="0, 0; .2, .5; .8, .5; 1, 0"/>
                                        <p:tgtEl>
                                          <p:spTgt spid="6"/>
                                        </p:tgtEl>
                                      </p:cBhvr>
                                    </p:animEffect>
                                    <p:animScale>
                                      <p:cBhvr>
                                        <p:cTn id="18"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9"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6019800" cy="1200329"/>
          </a:xfrm>
          <a:prstGeom prst="rect">
            <a:avLst/>
          </a:prstGeom>
          <a:noFill/>
        </p:spPr>
        <p:txBody>
          <a:bodyPr wrap="square" lIns="91440" tIns="45720" rIns="91440" bIns="45720">
            <a:spAutoFit/>
          </a:bodyPr>
          <a:lstStyle/>
          <a:p>
            <a:pPr algn="ctr"/>
            <a:r>
              <a:rPr lang="en-US" sz="3600" b="1" dirty="0" smtClean="0">
                <a:latin typeface="Nyala" pitchFamily="2" charset="0"/>
              </a:rPr>
              <a:t>What Is A Safe Working Amount </a:t>
            </a:r>
          </a:p>
          <a:p>
            <a:pPr algn="ctr"/>
            <a:r>
              <a:rPr lang="en-US" sz="3600" b="1" dirty="0" smtClean="0">
                <a:latin typeface="Nyala" pitchFamily="2" charset="0"/>
              </a:rPr>
              <a:t>For These 3 Chemicals In </a:t>
            </a:r>
            <a:r>
              <a:rPr lang="en-US" sz="3600" b="1" dirty="0" err="1" smtClean="0">
                <a:latin typeface="Nyala" pitchFamily="2" charset="0"/>
              </a:rPr>
              <a:t>ppm</a:t>
            </a:r>
            <a:r>
              <a:rPr lang="en-US" sz="3600" b="1" dirty="0" smtClean="0">
                <a:latin typeface="Nyala" pitchFamily="2" charset="0"/>
              </a:rPr>
              <a:t>?</a:t>
            </a:r>
            <a:endParaRPr lang="en-US" sz="3600" dirty="0" smtClean="0">
              <a:latin typeface="Nyala" pitchFamily="2" charset="0"/>
            </a:endParaRPr>
          </a:p>
        </p:txBody>
      </p:sp>
      <p:pic>
        <p:nvPicPr>
          <p:cNvPr id="2050" name="Picture 2" descr="http://media.mercola.com/ImageServer/public/2008/January/1.19cancer.jpg"/>
          <p:cNvPicPr>
            <a:picLocks noChangeAspect="1" noChangeArrowheads="1"/>
          </p:cNvPicPr>
          <p:nvPr/>
        </p:nvPicPr>
        <p:blipFill>
          <a:blip r:embed="rId2" cstate="print"/>
          <a:srcRect/>
          <a:stretch>
            <a:fillRect/>
          </a:stretch>
        </p:blipFill>
        <p:spPr bwMode="auto">
          <a:xfrm>
            <a:off x="5943600" y="381000"/>
            <a:ext cx="3009900" cy="2257425"/>
          </a:xfrm>
          <a:prstGeom prst="rect">
            <a:avLst/>
          </a:prstGeom>
          <a:ln>
            <a:noFill/>
          </a:ln>
          <a:effectLst>
            <a:outerShdw blurRad="292100" dist="139700" dir="2700000" algn="tl" rotWithShape="0">
              <a:srgbClr val="333333">
                <a:alpha val="65000"/>
              </a:srgbClr>
            </a:outerShdw>
          </a:effectLst>
        </p:spPr>
      </p:pic>
      <p:pic>
        <p:nvPicPr>
          <p:cNvPr id="2054" name="Picture 6" descr="http://1.bp.blogspot.com/_ZQqX6vanNls/Sj8D0sVF0lI/AAAAAAAAABc/G-SiFZEl2h0/s1600-R/Red%2520Eye%2520Macro.JPG"/>
          <p:cNvPicPr>
            <a:picLocks noChangeAspect="1" noChangeArrowheads="1"/>
          </p:cNvPicPr>
          <p:nvPr/>
        </p:nvPicPr>
        <p:blipFill>
          <a:blip r:embed="rId3" cstate="print"/>
          <a:srcRect/>
          <a:stretch>
            <a:fillRect/>
          </a:stretch>
        </p:blipFill>
        <p:spPr bwMode="auto">
          <a:xfrm>
            <a:off x="114300" y="3048000"/>
            <a:ext cx="3314700" cy="2209800"/>
          </a:xfrm>
          <a:prstGeom prst="rect">
            <a:avLst/>
          </a:prstGeom>
          <a:ln>
            <a:noFill/>
          </a:ln>
          <a:effectLst>
            <a:outerShdw blurRad="292100" dist="139700" dir="2700000" algn="tl" rotWithShape="0">
              <a:srgbClr val="333333">
                <a:alpha val="65000"/>
              </a:srgbClr>
            </a:outerShdw>
          </a:effectLst>
        </p:spPr>
      </p:pic>
      <p:pic>
        <p:nvPicPr>
          <p:cNvPr id="2056" name="Picture 8" descr="http://www.howtoremedyheartburn.com/blog/wp-content/uploads/2009/05/sore_throat-288x300.jpg"/>
          <p:cNvPicPr>
            <a:picLocks noChangeAspect="1" noChangeArrowheads="1"/>
          </p:cNvPicPr>
          <p:nvPr/>
        </p:nvPicPr>
        <p:blipFill>
          <a:blip r:embed="rId4" cstate="print"/>
          <a:srcRect/>
          <a:stretch>
            <a:fillRect/>
          </a:stretch>
        </p:blipFill>
        <p:spPr bwMode="auto">
          <a:xfrm>
            <a:off x="6629400" y="4191000"/>
            <a:ext cx="2414016" cy="25146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505200" y="2590800"/>
            <a:ext cx="5562600" cy="1631216"/>
          </a:xfrm>
          <a:prstGeom prst="rect">
            <a:avLst/>
          </a:prstGeom>
          <a:noFill/>
        </p:spPr>
        <p:txBody>
          <a:bodyPr wrap="square" rtlCol="0">
            <a:spAutoFit/>
          </a:bodyPr>
          <a:lstStyle/>
          <a:p>
            <a:pPr lvl="0"/>
            <a:r>
              <a:rPr lang="en-US" sz="2000" dirty="0" smtClean="0">
                <a:latin typeface="Nyala" pitchFamily="2" charset="0"/>
              </a:rPr>
              <a:t>Hydrogen sulfide causes eye irritation at 10- 20 parts per million of air. At 50ppm it causes eye damage. At 100 </a:t>
            </a:r>
            <a:r>
              <a:rPr lang="en-US" sz="2000" dirty="0" err="1" smtClean="0">
                <a:latin typeface="Nyala" pitchFamily="2" charset="0"/>
              </a:rPr>
              <a:t>ppm</a:t>
            </a:r>
            <a:r>
              <a:rPr lang="en-US" sz="2000" dirty="0" smtClean="0">
                <a:latin typeface="Nyala" pitchFamily="2" charset="0"/>
              </a:rPr>
              <a:t>, one stops smelling it and at 350 </a:t>
            </a:r>
            <a:r>
              <a:rPr lang="en-US" sz="2000" dirty="0" err="1" smtClean="0">
                <a:latin typeface="Nyala" pitchFamily="2" charset="0"/>
              </a:rPr>
              <a:t>ppm</a:t>
            </a:r>
            <a:r>
              <a:rPr lang="en-US" sz="2000" dirty="0" smtClean="0">
                <a:latin typeface="Nyala" pitchFamily="2" charset="0"/>
              </a:rPr>
              <a:t> pulmonary edema sets in causes a suffocation effect from fluid build up. This leads to death.</a:t>
            </a:r>
          </a:p>
        </p:txBody>
      </p:sp>
      <p:sp>
        <p:nvSpPr>
          <p:cNvPr id="9" name="Rectangle 8"/>
          <p:cNvSpPr/>
          <p:nvPr/>
        </p:nvSpPr>
        <p:spPr>
          <a:xfrm>
            <a:off x="152400" y="1447800"/>
            <a:ext cx="5867400" cy="1015663"/>
          </a:xfrm>
          <a:prstGeom prst="rect">
            <a:avLst/>
          </a:prstGeom>
        </p:spPr>
        <p:txBody>
          <a:bodyPr wrap="square">
            <a:spAutoFit/>
          </a:bodyPr>
          <a:lstStyle/>
          <a:p>
            <a:pPr lvl="0"/>
            <a:r>
              <a:rPr lang="en-US" sz="2000" dirty="0" smtClean="0">
                <a:latin typeface="Nyala" pitchFamily="2" charset="0"/>
              </a:rPr>
              <a:t>Benzene causes cancer and leukemia in people when long term exposure of benzene exceeds one part per million of benzene molecules to air molecules. </a:t>
            </a:r>
          </a:p>
        </p:txBody>
      </p:sp>
      <p:sp>
        <p:nvSpPr>
          <p:cNvPr id="10" name="Rectangle 9"/>
          <p:cNvSpPr/>
          <p:nvPr/>
        </p:nvSpPr>
        <p:spPr>
          <a:xfrm>
            <a:off x="152400" y="5562600"/>
            <a:ext cx="6400800" cy="707886"/>
          </a:xfrm>
          <a:prstGeom prst="rect">
            <a:avLst/>
          </a:prstGeom>
        </p:spPr>
        <p:txBody>
          <a:bodyPr wrap="square">
            <a:spAutoFit/>
          </a:bodyPr>
          <a:lstStyle/>
          <a:p>
            <a:pPr lvl="0"/>
            <a:r>
              <a:rPr lang="en-US" sz="2000" dirty="0" smtClean="0">
                <a:latin typeface="Nyala" pitchFamily="2" charset="0"/>
              </a:rPr>
              <a:t>Sulfur dioxide is deadly when sulfur dioxide reaches 5 parts per million in the air. It causes throat irritation.</a:t>
            </a:r>
            <a:endParaRPr lang="en-US" sz="2000" dirty="0">
              <a:latin typeface="Nyala" pitchFamily="2" charset="0"/>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down)">
                                      <p:cBhvr>
                                        <p:cTn id="13" dur="580">
                                          <p:stCondLst>
                                            <p:cond delay="0"/>
                                          </p:stCondLst>
                                        </p:cTn>
                                        <p:tgtEl>
                                          <p:spTgt spid="2050"/>
                                        </p:tgtEl>
                                      </p:cBhvr>
                                    </p:animEffect>
                                    <p:anim calcmode="lin" valueType="num">
                                      <p:cBhvr>
                                        <p:cTn id="14"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9" dur="26">
                                          <p:stCondLst>
                                            <p:cond delay="650"/>
                                          </p:stCondLst>
                                        </p:cTn>
                                        <p:tgtEl>
                                          <p:spTgt spid="2050"/>
                                        </p:tgtEl>
                                      </p:cBhvr>
                                      <p:to x="100000" y="60000"/>
                                    </p:animScale>
                                    <p:animScale>
                                      <p:cBhvr>
                                        <p:cTn id="20" dur="166" decel="50000">
                                          <p:stCondLst>
                                            <p:cond delay="676"/>
                                          </p:stCondLst>
                                        </p:cTn>
                                        <p:tgtEl>
                                          <p:spTgt spid="2050"/>
                                        </p:tgtEl>
                                      </p:cBhvr>
                                      <p:to x="100000" y="100000"/>
                                    </p:animScale>
                                    <p:animScale>
                                      <p:cBhvr>
                                        <p:cTn id="21" dur="26">
                                          <p:stCondLst>
                                            <p:cond delay="1312"/>
                                          </p:stCondLst>
                                        </p:cTn>
                                        <p:tgtEl>
                                          <p:spTgt spid="2050"/>
                                        </p:tgtEl>
                                      </p:cBhvr>
                                      <p:to x="100000" y="80000"/>
                                    </p:animScale>
                                    <p:animScale>
                                      <p:cBhvr>
                                        <p:cTn id="22" dur="166" decel="50000">
                                          <p:stCondLst>
                                            <p:cond delay="1338"/>
                                          </p:stCondLst>
                                        </p:cTn>
                                        <p:tgtEl>
                                          <p:spTgt spid="2050"/>
                                        </p:tgtEl>
                                      </p:cBhvr>
                                      <p:to x="100000" y="100000"/>
                                    </p:animScale>
                                    <p:animScale>
                                      <p:cBhvr>
                                        <p:cTn id="23" dur="26">
                                          <p:stCondLst>
                                            <p:cond delay="1642"/>
                                          </p:stCondLst>
                                        </p:cTn>
                                        <p:tgtEl>
                                          <p:spTgt spid="2050"/>
                                        </p:tgtEl>
                                      </p:cBhvr>
                                      <p:to x="100000" y="90000"/>
                                    </p:animScale>
                                    <p:animScale>
                                      <p:cBhvr>
                                        <p:cTn id="24" dur="166" decel="50000">
                                          <p:stCondLst>
                                            <p:cond delay="1668"/>
                                          </p:stCondLst>
                                        </p:cTn>
                                        <p:tgtEl>
                                          <p:spTgt spid="2050"/>
                                        </p:tgtEl>
                                      </p:cBhvr>
                                      <p:to x="100000" y="100000"/>
                                    </p:animScale>
                                    <p:animScale>
                                      <p:cBhvr>
                                        <p:cTn id="25" dur="26">
                                          <p:stCondLst>
                                            <p:cond delay="1808"/>
                                          </p:stCondLst>
                                        </p:cTn>
                                        <p:tgtEl>
                                          <p:spTgt spid="2050"/>
                                        </p:tgtEl>
                                      </p:cBhvr>
                                      <p:to x="100000" y="95000"/>
                                    </p:animScale>
                                    <p:animScale>
                                      <p:cBhvr>
                                        <p:cTn id="26" dur="166" decel="50000">
                                          <p:stCondLst>
                                            <p:cond delay="1834"/>
                                          </p:stCondLst>
                                        </p:cTn>
                                        <p:tgtEl>
                                          <p:spTgt spid="2050"/>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2054"/>
                                        </p:tgtEl>
                                        <p:attrNameLst>
                                          <p:attrName>style.visibility</p:attrName>
                                        </p:attrNameLst>
                                      </p:cBhvr>
                                      <p:to>
                                        <p:strVal val="visible"/>
                                      </p:to>
                                    </p:set>
                                    <p:animEffect transition="in" filter="wipe(down)">
                                      <p:cBhvr>
                                        <p:cTn id="29" dur="580">
                                          <p:stCondLst>
                                            <p:cond delay="0"/>
                                          </p:stCondLst>
                                        </p:cTn>
                                        <p:tgtEl>
                                          <p:spTgt spid="2054"/>
                                        </p:tgtEl>
                                      </p:cBhvr>
                                    </p:animEffect>
                                    <p:anim calcmode="lin" valueType="num">
                                      <p:cBhvr>
                                        <p:cTn id="30"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35" dur="26">
                                          <p:stCondLst>
                                            <p:cond delay="650"/>
                                          </p:stCondLst>
                                        </p:cTn>
                                        <p:tgtEl>
                                          <p:spTgt spid="2054"/>
                                        </p:tgtEl>
                                      </p:cBhvr>
                                      <p:to x="100000" y="60000"/>
                                    </p:animScale>
                                    <p:animScale>
                                      <p:cBhvr>
                                        <p:cTn id="36" dur="166" decel="50000">
                                          <p:stCondLst>
                                            <p:cond delay="676"/>
                                          </p:stCondLst>
                                        </p:cTn>
                                        <p:tgtEl>
                                          <p:spTgt spid="2054"/>
                                        </p:tgtEl>
                                      </p:cBhvr>
                                      <p:to x="100000" y="100000"/>
                                    </p:animScale>
                                    <p:animScale>
                                      <p:cBhvr>
                                        <p:cTn id="37" dur="26">
                                          <p:stCondLst>
                                            <p:cond delay="1312"/>
                                          </p:stCondLst>
                                        </p:cTn>
                                        <p:tgtEl>
                                          <p:spTgt spid="2054"/>
                                        </p:tgtEl>
                                      </p:cBhvr>
                                      <p:to x="100000" y="80000"/>
                                    </p:animScale>
                                    <p:animScale>
                                      <p:cBhvr>
                                        <p:cTn id="38" dur="166" decel="50000">
                                          <p:stCondLst>
                                            <p:cond delay="1338"/>
                                          </p:stCondLst>
                                        </p:cTn>
                                        <p:tgtEl>
                                          <p:spTgt spid="2054"/>
                                        </p:tgtEl>
                                      </p:cBhvr>
                                      <p:to x="100000" y="100000"/>
                                    </p:animScale>
                                    <p:animScale>
                                      <p:cBhvr>
                                        <p:cTn id="39" dur="26">
                                          <p:stCondLst>
                                            <p:cond delay="1642"/>
                                          </p:stCondLst>
                                        </p:cTn>
                                        <p:tgtEl>
                                          <p:spTgt spid="2054"/>
                                        </p:tgtEl>
                                      </p:cBhvr>
                                      <p:to x="100000" y="90000"/>
                                    </p:animScale>
                                    <p:animScale>
                                      <p:cBhvr>
                                        <p:cTn id="40" dur="166" decel="50000">
                                          <p:stCondLst>
                                            <p:cond delay="1668"/>
                                          </p:stCondLst>
                                        </p:cTn>
                                        <p:tgtEl>
                                          <p:spTgt spid="2054"/>
                                        </p:tgtEl>
                                      </p:cBhvr>
                                      <p:to x="100000" y="100000"/>
                                    </p:animScale>
                                    <p:animScale>
                                      <p:cBhvr>
                                        <p:cTn id="41" dur="26">
                                          <p:stCondLst>
                                            <p:cond delay="1808"/>
                                          </p:stCondLst>
                                        </p:cTn>
                                        <p:tgtEl>
                                          <p:spTgt spid="2054"/>
                                        </p:tgtEl>
                                      </p:cBhvr>
                                      <p:to x="100000" y="95000"/>
                                    </p:animScale>
                                    <p:animScale>
                                      <p:cBhvr>
                                        <p:cTn id="42" dur="166" decel="50000">
                                          <p:stCondLst>
                                            <p:cond delay="1834"/>
                                          </p:stCondLst>
                                        </p:cTn>
                                        <p:tgtEl>
                                          <p:spTgt spid="2054"/>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2056"/>
                                        </p:tgtEl>
                                        <p:attrNameLst>
                                          <p:attrName>style.visibility</p:attrName>
                                        </p:attrNameLst>
                                      </p:cBhvr>
                                      <p:to>
                                        <p:strVal val="visible"/>
                                      </p:to>
                                    </p:set>
                                    <p:animEffect transition="in" filter="wipe(down)">
                                      <p:cBhvr>
                                        <p:cTn id="45" dur="580">
                                          <p:stCondLst>
                                            <p:cond delay="0"/>
                                          </p:stCondLst>
                                        </p:cTn>
                                        <p:tgtEl>
                                          <p:spTgt spid="2056"/>
                                        </p:tgtEl>
                                      </p:cBhvr>
                                    </p:animEffect>
                                    <p:anim calcmode="lin" valueType="num">
                                      <p:cBhvr>
                                        <p:cTn id="46" dur="1822"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05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05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056"/>
                                        </p:tgtEl>
                                        <p:attrNameLst>
                                          <p:attrName>ppt_y</p:attrName>
                                        </p:attrNameLst>
                                      </p:cBhvr>
                                      <p:tavLst>
                                        <p:tav tm="0" fmla="#ppt_y-sin(pi*$)/81">
                                          <p:val>
                                            <p:fltVal val="0"/>
                                          </p:val>
                                        </p:tav>
                                        <p:tav tm="100000">
                                          <p:val>
                                            <p:fltVal val="1"/>
                                          </p:val>
                                        </p:tav>
                                      </p:tavLst>
                                    </p:anim>
                                    <p:animScale>
                                      <p:cBhvr>
                                        <p:cTn id="51" dur="26">
                                          <p:stCondLst>
                                            <p:cond delay="650"/>
                                          </p:stCondLst>
                                        </p:cTn>
                                        <p:tgtEl>
                                          <p:spTgt spid="2056"/>
                                        </p:tgtEl>
                                      </p:cBhvr>
                                      <p:to x="100000" y="60000"/>
                                    </p:animScale>
                                    <p:animScale>
                                      <p:cBhvr>
                                        <p:cTn id="52" dur="166" decel="50000">
                                          <p:stCondLst>
                                            <p:cond delay="676"/>
                                          </p:stCondLst>
                                        </p:cTn>
                                        <p:tgtEl>
                                          <p:spTgt spid="2056"/>
                                        </p:tgtEl>
                                      </p:cBhvr>
                                      <p:to x="100000" y="100000"/>
                                    </p:animScale>
                                    <p:animScale>
                                      <p:cBhvr>
                                        <p:cTn id="53" dur="26">
                                          <p:stCondLst>
                                            <p:cond delay="1312"/>
                                          </p:stCondLst>
                                        </p:cTn>
                                        <p:tgtEl>
                                          <p:spTgt spid="2056"/>
                                        </p:tgtEl>
                                      </p:cBhvr>
                                      <p:to x="100000" y="80000"/>
                                    </p:animScale>
                                    <p:animScale>
                                      <p:cBhvr>
                                        <p:cTn id="54" dur="166" decel="50000">
                                          <p:stCondLst>
                                            <p:cond delay="1338"/>
                                          </p:stCondLst>
                                        </p:cTn>
                                        <p:tgtEl>
                                          <p:spTgt spid="2056"/>
                                        </p:tgtEl>
                                      </p:cBhvr>
                                      <p:to x="100000" y="100000"/>
                                    </p:animScale>
                                    <p:animScale>
                                      <p:cBhvr>
                                        <p:cTn id="55" dur="26">
                                          <p:stCondLst>
                                            <p:cond delay="1642"/>
                                          </p:stCondLst>
                                        </p:cTn>
                                        <p:tgtEl>
                                          <p:spTgt spid="2056"/>
                                        </p:tgtEl>
                                      </p:cBhvr>
                                      <p:to x="100000" y="90000"/>
                                    </p:animScale>
                                    <p:animScale>
                                      <p:cBhvr>
                                        <p:cTn id="56" dur="166" decel="50000">
                                          <p:stCondLst>
                                            <p:cond delay="1668"/>
                                          </p:stCondLst>
                                        </p:cTn>
                                        <p:tgtEl>
                                          <p:spTgt spid="2056"/>
                                        </p:tgtEl>
                                      </p:cBhvr>
                                      <p:to x="100000" y="100000"/>
                                    </p:animScale>
                                    <p:animScale>
                                      <p:cBhvr>
                                        <p:cTn id="57" dur="26">
                                          <p:stCondLst>
                                            <p:cond delay="1808"/>
                                          </p:stCondLst>
                                        </p:cTn>
                                        <p:tgtEl>
                                          <p:spTgt spid="2056"/>
                                        </p:tgtEl>
                                      </p:cBhvr>
                                      <p:to x="100000" y="95000"/>
                                    </p:animScale>
                                    <p:animScale>
                                      <p:cBhvr>
                                        <p:cTn id="58" dur="166" decel="50000">
                                          <p:stCondLst>
                                            <p:cond delay="1834"/>
                                          </p:stCondLst>
                                        </p:cTn>
                                        <p:tgtEl>
                                          <p:spTgt spid="2056"/>
                                        </p:tgtEl>
                                      </p:cBhvr>
                                      <p:to x="100000" y="100000"/>
                                    </p:animScale>
                                  </p:childTnLst>
                                </p:cTn>
                              </p:par>
                            </p:childTnLst>
                          </p:cTn>
                        </p:par>
                        <p:par>
                          <p:cTn id="59" fill="hold">
                            <p:stCondLst>
                              <p:cond delay="3000"/>
                            </p:stCondLst>
                            <p:childTnLst>
                              <p:par>
                                <p:cTn id="60" presetID="34"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 from="(-#ppt_w/2)" to="(#ppt_x)" calcmode="lin" valueType="num">
                                      <p:cBhvr>
                                        <p:cTn id="62" dur="600" fill="hold">
                                          <p:stCondLst>
                                            <p:cond delay="0"/>
                                          </p:stCondLst>
                                        </p:cTn>
                                        <p:tgtEl>
                                          <p:spTgt spid="9"/>
                                        </p:tgtEl>
                                        <p:attrNameLst>
                                          <p:attrName>ppt_x</p:attrName>
                                        </p:attrNameLst>
                                      </p:cBhvr>
                                    </p:anim>
                                    <p:anim from="0" to="-1.0" calcmode="lin" valueType="num">
                                      <p:cBhvr>
                                        <p:cTn id="63" dur="200" decel="50000" autoRev="1" fill="hold">
                                          <p:stCondLst>
                                            <p:cond delay="600"/>
                                          </p:stCondLst>
                                        </p:cTn>
                                        <p:tgtEl>
                                          <p:spTgt spid="9"/>
                                        </p:tgtEl>
                                        <p:attrNameLst>
                                          <p:attrName>xshear</p:attrName>
                                        </p:attrNameLst>
                                      </p:cBhvr>
                                    </p:anim>
                                    <p:animScale>
                                      <p:cBhvr>
                                        <p:cTn id="64" dur="200" decel="100000" autoRev="1" fill="hold">
                                          <p:stCondLst>
                                            <p:cond delay="600"/>
                                          </p:stCondLst>
                                        </p:cTn>
                                        <p:tgtEl>
                                          <p:spTgt spid="9"/>
                                        </p:tgtEl>
                                      </p:cBhvr>
                                      <p:from x="100000" y="100000"/>
                                      <p:to x="80000" y="100000"/>
                                    </p:animScale>
                                    <p:anim by="(#ppt_h/3+#ppt_w*0.1)" calcmode="lin" valueType="num">
                                      <p:cBhvr additive="sum">
                                        <p:cTn id="65" dur="200" decel="100000" autoRev="1" fill="hold">
                                          <p:stCondLst>
                                            <p:cond delay="600"/>
                                          </p:stCondLst>
                                        </p:cTn>
                                        <p:tgtEl>
                                          <p:spTgt spid="9"/>
                                        </p:tgtEl>
                                        <p:attrNameLst>
                                          <p:attrName>ppt_x</p:attrName>
                                        </p:attrNameLst>
                                      </p:cBhvr>
                                    </p:anim>
                                  </p:childTnLst>
                                </p:cTn>
                              </p:par>
                              <p:par>
                                <p:cTn id="66" presetID="34" presetClass="entr" presetSubtype="0"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 from="(-#ppt_w/2)" to="(#ppt_x)" calcmode="lin" valueType="num">
                                      <p:cBhvr>
                                        <p:cTn id="68" dur="600" fill="hold">
                                          <p:stCondLst>
                                            <p:cond delay="0"/>
                                          </p:stCondLst>
                                        </p:cTn>
                                        <p:tgtEl>
                                          <p:spTgt spid="3"/>
                                        </p:tgtEl>
                                        <p:attrNameLst>
                                          <p:attrName>ppt_x</p:attrName>
                                        </p:attrNameLst>
                                      </p:cBhvr>
                                    </p:anim>
                                    <p:anim from="0" to="-1.0" calcmode="lin" valueType="num">
                                      <p:cBhvr>
                                        <p:cTn id="69" dur="200" decel="50000" autoRev="1" fill="hold">
                                          <p:stCondLst>
                                            <p:cond delay="600"/>
                                          </p:stCondLst>
                                        </p:cTn>
                                        <p:tgtEl>
                                          <p:spTgt spid="3"/>
                                        </p:tgtEl>
                                        <p:attrNameLst>
                                          <p:attrName>xshear</p:attrName>
                                        </p:attrNameLst>
                                      </p:cBhvr>
                                    </p:anim>
                                    <p:animScale>
                                      <p:cBhvr>
                                        <p:cTn id="70" dur="200" decel="100000" autoRev="1" fill="hold">
                                          <p:stCondLst>
                                            <p:cond delay="600"/>
                                          </p:stCondLst>
                                        </p:cTn>
                                        <p:tgtEl>
                                          <p:spTgt spid="3"/>
                                        </p:tgtEl>
                                      </p:cBhvr>
                                      <p:from x="100000" y="100000"/>
                                      <p:to x="80000" y="100000"/>
                                    </p:animScale>
                                    <p:anim by="(#ppt_h/3+#ppt_w*0.1)" calcmode="lin" valueType="num">
                                      <p:cBhvr additive="sum">
                                        <p:cTn id="71" dur="200" decel="100000" autoRev="1" fill="hold">
                                          <p:stCondLst>
                                            <p:cond delay="600"/>
                                          </p:stCondLst>
                                        </p:cTn>
                                        <p:tgtEl>
                                          <p:spTgt spid="3"/>
                                        </p:tgtEl>
                                        <p:attrNameLst>
                                          <p:attrName>ppt_x</p:attrName>
                                        </p:attrNameLst>
                                      </p:cBhvr>
                                    </p:anim>
                                  </p:childTnLst>
                                </p:cTn>
                              </p:par>
                              <p:par>
                                <p:cTn id="72" presetID="34"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 from="(-#ppt_w/2)" to="(#ppt_x)" calcmode="lin" valueType="num">
                                      <p:cBhvr>
                                        <p:cTn id="74" dur="600" fill="hold">
                                          <p:stCondLst>
                                            <p:cond delay="0"/>
                                          </p:stCondLst>
                                        </p:cTn>
                                        <p:tgtEl>
                                          <p:spTgt spid="10"/>
                                        </p:tgtEl>
                                        <p:attrNameLst>
                                          <p:attrName>ppt_x</p:attrName>
                                        </p:attrNameLst>
                                      </p:cBhvr>
                                    </p:anim>
                                    <p:anim from="0" to="-1.0" calcmode="lin" valueType="num">
                                      <p:cBhvr>
                                        <p:cTn id="75" dur="200" decel="50000" autoRev="1" fill="hold">
                                          <p:stCondLst>
                                            <p:cond delay="600"/>
                                          </p:stCondLst>
                                        </p:cTn>
                                        <p:tgtEl>
                                          <p:spTgt spid="10"/>
                                        </p:tgtEl>
                                        <p:attrNameLst>
                                          <p:attrName>xshear</p:attrName>
                                        </p:attrNameLst>
                                      </p:cBhvr>
                                    </p:anim>
                                    <p:animScale>
                                      <p:cBhvr>
                                        <p:cTn id="76" dur="200" decel="100000" autoRev="1" fill="hold">
                                          <p:stCondLst>
                                            <p:cond delay="600"/>
                                          </p:stCondLst>
                                        </p:cTn>
                                        <p:tgtEl>
                                          <p:spTgt spid="10"/>
                                        </p:tgtEl>
                                      </p:cBhvr>
                                      <p:from x="100000" y="100000"/>
                                      <p:to x="80000" y="100000"/>
                                    </p:animScale>
                                    <p:anim by="(#ppt_h/3+#ppt_w*0.1)" calcmode="lin" valueType="num">
                                      <p:cBhvr additive="sum">
                                        <p:cTn id="77"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2400" y="1043255"/>
            <a:ext cx="4800600" cy="5586145"/>
          </a:xfrm>
          <a:prstGeom prst="rect">
            <a:avLst/>
          </a:prstGeom>
          <a:noFill/>
        </p:spPr>
        <p:txBody>
          <a:bodyPr wrap="square" rtlCol="0">
            <a:spAutoFit/>
          </a:bodyPr>
          <a:lstStyle/>
          <a:p>
            <a:r>
              <a:rPr lang="en-US" sz="1700" dirty="0" smtClean="0">
                <a:solidFill>
                  <a:schemeClr val="bg1"/>
                </a:solidFill>
                <a:latin typeface="Nyala" pitchFamily="2" charset="0"/>
              </a:rPr>
              <a:t>Detectors need to be set up around the Gulf of Mexico to measure these 3 gases individually. The EPA  has begun publication of benzene  and some aromatics in tables on their web site in mid June 2010. Before this date, for April and May, only hydrogen sulfide and all volatile organic concentrations were being published as one group. We need to test individually for:</a:t>
            </a:r>
          </a:p>
          <a:p>
            <a:r>
              <a:rPr lang="en-US" sz="1700" dirty="0" smtClean="0">
                <a:solidFill>
                  <a:schemeClr val="bg1"/>
                </a:solidFill>
                <a:latin typeface="Nyala" pitchFamily="2" charset="0"/>
              </a:rPr>
              <a:t> </a:t>
            </a:r>
          </a:p>
          <a:p>
            <a:r>
              <a:rPr lang="en-US" sz="1700" dirty="0" smtClean="0">
                <a:solidFill>
                  <a:schemeClr val="bg1"/>
                </a:solidFill>
                <a:latin typeface="Nyala" pitchFamily="2" charset="0"/>
              </a:rPr>
              <a:t>1) Benzene</a:t>
            </a:r>
          </a:p>
          <a:p>
            <a:r>
              <a:rPr lang="en-US" sz="1700" dirty="0" smtClean="0">
                <a:solidFill>
                  <a:schemeClr val="bg1"/>
                </a:solidFill>
                <a:latin typeface="Nyala" pitchFamily="2" charset="0"/>
              </a:rPr>
              <a:t>2) Hydrogen Sulfide</a:t>
            </a:r>
          </a:p>
          <a:p>
            <a:r>
              <a:rPr lang="en-US" sz="1700" dirty="0" smtClean="0">
                <a:solidFill>
                  <a:schemeClr val="bg1"/>
                </a:solidFill>
                <a:latin typeface="Nyala" pitchFamily="2" charset="0"/>
              </a:rPr>
              <a:t>3) Sulfur Dioxide</a:t>
            </a:r>
          </a:p>
          <a:p>
            <a:r>
              <a:rPr lang="en-US" sz="1700" dirty="0" smtClean="0">
                <a:solidFill>
                  <a:schemeClr val="bg1"/>
                </a:solidFill>
                <a:latin typeface="Nyala" pitchFamily="2" charset="0"/>
              </a:rPr>
              <a:t> </a:t>
            </a:r>
          </a:p>
          <a:p>
            <a:r>
              <a:rPr lang="en-US" sz="1700" dirty="0" smtClean="0">
                <a:solidFill>
                  <a:schemeClr val="bg1"/>
                </a:solidFill>
                <a:latin typeface="Nyala" pitchFamily="2" charset="0"/>
              </a:rPr>
              <a:t>These gases are deadly and therefore should not be classified along with many of the other volatile organic compounds.</a:t>
            </a:r>
          </a:p>
          <a:p>
            <a:r>
              <a:rPr lang="en-US" sz="1700" dirty="0" smtClean="0">
                <a:solidFill>
                  <a:schemeClr val="bg1"/>
                </a:solidFill>
                <a:latin typeface="Nyala" pitchFamily="2" charset="0"/>
              </a:rPr>
              <a:t> </a:t>
            </a:r>
          </a:p>
          <a:p>
            <a:r>
              <a:rPr lang="en-US" sz="1700" dirty="0" smtClean="0">
                <a:solidFill>
                  <a:schemeClr val="bg1"/>
                </a:solidFill>
                <a:latin typeface="Nyala" pitchFamily="2" charset="0"/>
              </a:rPr>
              <a:t>We know hydrogen sulfide is already being detected at up to 2 </a:t>
            </a:r>
            <a:r>
              <a:rPr lang="en-US" sz="1700" dirty="0" err="1" smtClean="0">
                <a:solidFill>
                  <a:schemeClr val="bg1"/>
                </a:solidFill>
                <a:latin typeface="Nyala" pitchFamily="2" charset="0"/>
              </a:rPr>
              <a:t>ppm</a:t>
            </a:r>
            <a:r>
              <a:rPr lang="en-US" sz="1700" dirty="0" smtClean="0">
                <a:solidFill>
                  <a:schemeClr val="bg1"/>
                </a:solidFill>
                <a:latin typeface="Nyala" pitchFamily="2" charset="0"/>
              </a:rPr>
              <a:t>. We know eye irritation will set in at 10 </a:t>
            </a:r>
            <a:r>
              <a:rPr lang="en-US" sz="1700" dirty="0" err="1" smtClean="0">
                <a:solidFill>
                  <a:schemeClr val="bg1"/>
                </a:solidFill>
                <a:latin typeface="Nyala" pitchFamily="2" charset="0"/>
              </a:rPr>
              <a:t>ppm</a:t>
            </a:r>
            <a:r>
              <a:rPr lang="en-US" sz="1700" dirty="0" smtClean="0">
                <a:solidFill>
                  <a:schemeClr val="bg1"/>
                </a:solidFill>
                <a:latin typeface="Nyala" pitchFamily="2" charset="0"/>
              </a:rPr>
              <a:t> and eye damage at 50ppm. Asthmatics and sensitive persons might be affected earlier or at lower concentrations.</a:t>
            </a:r>
          </a:p>
        </p:txBody>
      </p:sp>
      <p:pic>
        <p:nvPicPr>
          <p:cNvPr id="4" name="Picture 2" descr="http://www.rmpjc.org/system/files/images/radioactive_0.jpg"/>
          <p:cNvPicPr>
            <a:picLocks noChangeAspect="1" noChangeArrowheads="1"/>
          </p:cNvPicPr>
          <p:nvPr/>
        </p:nvPicPr>
        <p:blipFill>
          <a:blip r:embed="rId2" cstate="print">
            <a:grayscl/>
          </a:blip>
          <a:srcRect/>
          <a:stretch>
            <a:fillRect/>
          </a:stretch>
        </p:blipFill>
        <p:spPr bwMode="auto">
          <a:xfrm>
            <a:off x="4724400" y="1752600"/>
            <a:ext cx="4229100" cy="3383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1033563" y="228600"/>
            <a:ext cx="7076874" cy="646331"/>
          </a:xfrm>
          <a:prstGeom prst="rect">
            <a:avLst/>
          </a:prstGeom>
          <a:noFill/>
        </p:spPr>
        <p:txBody>
          <a:bodyPr wrap="none" lIns="91440" tIns="45720" rIns="91440" bIns="45720">
            <a:spAutoFit/>
          </a:bodyPr>
          <a:lstStyle/>
          <a:p>
            <a:pPr algn="ctr"/>
            <a:r>
              <a:rPr lang="en-US" sz="3600" b="1" dirty="0" smtClean="0">
                <a:ln>
                  <a:solidFill>
                    <a:schemeClr val="tx1"/>
                  </a:solidFill>
                </a:ln>
                <a:solidFill>
                  <a:schemeClr val="bg1">
                    <a:lumMod val="50000"/>
                  </a:schemeClr>
                </a:solidFill>
                <a:latin typeface="Impact" pitchFamily="34" charset="0"/>
              </a:rPr>
              <a:t>Gas Detectors Need To Be Instituted</a:t>
            </a:r>
            <a:endParaRPr lang="en-US" sz="3600" b="0" cap="none" spc="0" dirty="0">
              <a:ln>
                <a:solidFill>
                  <a:schemeClr val="tx1"/>
                </a:solidFill>
              </a:ln>
              <a:solidFill>
                <a:schemeClr val="bg1">
                  <a:lumMod val="50000"/>
                </a:schemeClr>
              </a:solidFill>
              <a:effectLst>
                <a:outerShdw blurRad="63500" dir="3600000" algn="tl" rotWithShape="0">
                  <a:srgbClr val="000000">
                    <a:alpha val="70000"/>
                  </a:srgbClr>
                </a:outerShdw>
              </a:effectLst>
              <a:latin typeface="Impact"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228" fill="hold">
                                          <p:stCondLst>
                                            <p:cond delay="0"/>
                                          </p:stCondLst>
                                        </p:cTn>
                                        <p:tgtEl>
                                          <p:spTgt spid="6"/>
                                        </p:tgtEl>
                                        <p:attrNameLst>
                                          <p:attrName>style.rotation</p:attrName>
                                        </p:attrNameLst>
                                      </p:cBhvr>
                                      <p:to>
                                        <p:strVal val="-45.0"/>
                                      </p:to>
                                    </p:set>
                                    <p:anim calcmode="lin" valueType="num">
                                      <p:cBhvr>
                                        <p:cTn id="8"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750"/>
                            </p:stCondLst>
                            <p:childTnLst>
                              <p:par>
                                <p:cTn id="13" presetID="47"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32" presetClass="emph" presetSubtype="0" fill="hold" nodeType="withEffect">
                                  <p:stCondLst>
                                    <p:cond delay="0"/>
                                  </p:stCondLst>
                                  <p:childTnLst>
                                    <p:animClr clrSpc="rgb">
                                      <p:cBhvr override="childStyle">
                                        <p:cTn id="19" dur="200" fill="hold"/>
                                        <p:tgtEl>
                                          <p:spTgt spid="4"/>
                                        </p:tgtEl>
                                        <p:attrNameLst>
                                          <p:attrName>style.color</p:attrName>
                                        </p:attrNameLst>
                                      </p:cBhvr>
                                      <p:to>
                                        <a:schemeClr val="accent2"/>
                                      </p:to>
                                    </p:animClr>
                                    <p:animClr clrSpc="rgb">
                                      <p:cBhvr>
                                        <p:cTn id="20" dur="200" fill="hold"/>
                                        <p:tgtEl>
                                          <p:spTgt spid="4"/>
                                        </p:tgtEl>
                                        <p:attrNameLst>
                                          <p:attrName>fillcolor</p:attrName>
                                        </p:attrNameLst>
                                      </p:cBhvr>
                                      <p:to>
                                        <a:schemeClr val="accent2"/>
                                      </p:to>
                                    </p:animClr>
                                    <p:set>
                                      <p:cBhvr>
                                        <p:cTn id="21" dur="200" fill="hold"/>
                                        <p:tgtEl>
                                          <p:spTgt spid="4"/>
                                        </p:tgtEl>
                                        <p:attrNameLst>
                                          <p:attrName>fill.type</p:attrName>
                                        </p:attrNameLst>
                                      </p:cBhvr>
                                      <p:to>
                                        <p:strVal val="solid"/>
                                      </p:to>
                                    </p:set>
                                    <p:set>
                                      <p:cBhvr>
                                        <p:cTn id="22" dur="200" fill="hold"/>
                                        <p:tgtEl>
                                          <p:spTgt spid="4"/>
                                        </p:tgtEl>
                                        <p:attrNameLst>
                                          <p:attrName>fill.on</p:attrName>
                                        </p:attrNameLst>
                                      </p:cBhvr>
                                      <p:to>
                                        <p:strVal val="true"/>
                                      </p:to>
                                    </p:set>
                                    <p:animRot by="120000">
                                      <p:cBhvr>
                                        <p:cTn id="23" dur="200" fill="hold">
                                          <p:stCondLst>
                                            <p:cond delay="0"/>
                                          </p:stCondLst>
                                        </p:cTn>
                                        <p:tgtEl>
                                          <p:spTgt spid="4"/>
                                        </p:tgtEl>
                                        <p:attrNameLst>
                                          <p:attrName>r</p:attrName>
                                        </p:attrNameLst>
                                      </p:cBhvr>
                                    </p:animRot>
                                    <p:animRot by="-240000">
                                      <p:cBhvr>
                                        <p:cTn id="24" dur="400" fill="hold">
                                          <p:stCondLst>
                                            <p:cond delay="400"/>
                                          </p:stCondLst>
                                        </p:cTn>
                                        <p:tgtEl>
                                          <p:spTgt spid="4"/>
                                        </p:tgtEl>
                                        <p:attrNameLst>
                                          <p:attrName>r</p:attrName>
                                        </p:attrNameLst>
                                      </p:cBhvr>
                                    </p:animRot>
                                    <p:animRot by="240000">
                                      <p:cBhvr>
                                        <p:cTn id="25" dur="400" fill="hold">
                                          <p:stCondLst>
                                            <p:cond delay="800"/>
                                          </p:stCondLst>
                                        </p:cTn>
                                        <p:tgtEl>
                                          <p:spTgt spid="4"/>
                                        </p:tgtEl>
                                        <p:attrNameLst>
                                          <p:attrName>r</p:attrName>
                                        </p:attrNameLst>
                                      </p:cBhvr>
                                    </p:animRot>
                                    <p:animRot by="-240000">
                                      <p:cBhvr>
                                        <p:cTn id="26" dur="400" fill="hold">
                                          <p:stCondLst>
                                            <p:cond delay="1200"/>
                                          </p:stCondLst>
                                        </p:cTn>
                                        <p:tgtEl>
                                          <p:spTgt spid="4"/>
                                        </p:tgtEl>
                                        <p:attrNameLst>
                                          <p:attrName>r</p:attrName>
                                        </p:attrNameLst>
                                      </p:cBhvr>
                                    </p:animRot>
                                    <p:animRot by="120000">
                                      <p:cBhvr>
                                        <p:cTn id="27" dur="400" fill="hold">
                                          <p:stCondLst>
                                            <p:cond delay="16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394160" y="219670"/>
            <a:ext cx="4355680" cy="923330"/>
          </a:xfrm>
          <a:prstGeom prst="rect">
            <a:avLst/>
          </a:prstGeom>
          <a:noFill/>
        </p:spPr>
        <p:txBody>
          <a:bodyPr wrap="none" lIns="91440" tIns="45720" rIns="91440" bIns="45720">
            <a:spAutoFit/>
          </a:bodyPr>
          <a:lstStyle/>
          <a:p>
            <a:pPr algn="ctr"/>
            <a:r>
              <a:rPr lang="en-US" sz="5400" b="1" cap="none" spc="0" dirty="0" smtClean="0">
                <a:ln w="18415" cmpd="sng">
                  <a:solidFill>
                    <a:srgbClr val="FFCC00"/>
                  </a:solidFill>
                  <a:prstDash val="solid"/>
                </a:ln>
                <a:solidFill>
                  <a:srgbClr val="F0EA00"/>
                </a:solidFill>
                <a:effectLst>
                  <a:outerShdw blurRad="63500" dir="3600000" algn="tl" rotWithShape="0">
                    <a:srgbClr val="000000">
                      <a:alpha val="70000"/>
                    </a:srgbClr>
                  </a:outerShdw>
                </a:effectLst>
                <a:latin typeface="Pristina" pitchFamily="66" charset="0"/>
              </a:rPr>
              <a:t>Hold Your Breath</a:t>
            </a:r>
            <a:endParaRPr lang="en-US" sz="5400" b="1" cap="none" spc="0" dirty="0">
              <a:ln w="18415" cmpd="sng">
                <a:solidFill>
                  <a:srgbClr val="FFCC00"/>
                </a:solidFill>
                <a:prstDash val="solid"/>
              </a:ln>
              <a:solidFill>
                <a:srgbClr val="F0EA00"/>
              </a:solidFill>
              <a:effectLst>
                <a:outerShdw blurRad="63500" dir="3600000" algn="tl" rotWithShape="0">
                  <a:srgbClr val="000000">
                    <a:alpha val="70000"/>
                  </a:srgbClr>
                </a:outerShdw>
              </a:effectLst>
              <a:latin typeface="Pristina" pitchFamily="66" charset="0"/>
            </a:endParaRPr>
          </a:p>
        </p:txBody>
      </p:sp>
      <p:pic>
        <p:nvPicPr>
          <p:cNvPr id="1026" name="Picture 2" descr="Fig. 1. Hydrogen sulfide warning sign: Warning Hazardous Area is in yellow letters on a black background. In black letters on a yellow background, the sign says Hydrogen Sulfide, Extreme Health Hazard, Fatal or Harmful if Inhaled."/>
          <p:cNvPicPr>
            <a:picLocks noChangeAspect="1" noChangeArrowheads="1"/>
          </p:cNvPicPr>
          <p:nvPr/>
        </p:nvPicPr>
        <p:blipFill>
          <a:blip r:embed="rId2" cstate="print">
            <a:extLst>
              <a:ext uri="{BEBA8EAE-BF5A-486C-A8C5-ECC9F3942E4B}">
                <a14:imgProps xmlns="" xmlns:a14="http://schemas.microsoft.com/office/drawing/2010/main">
                  <a14:imgLayer r:embed="rId5">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2420690" y="1066800"/>
            <a:ext cx="4302621" cy="4477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5" name="Rectangle 4"/>
          <p:cNvSpPr/>
          <p:nvPr/>
        </p:nvSpPr>
        <p:spPr>
          <a:xfrm>
            <a:off x="1112559" y="5791200"/>
            <a:ext cx="6918881" cy="923330"/>
          </a:xfrm>
          <a:prstGeom prst="rect">
            <a:avLst/>
          </a:prstGeom>
          <a:noFill/>
        </p:spPr>
        <p:txBody>
          <a:bodyPr wrap="none" lIns="91440" tIns="45720" rIns="91440" bIns="45720">
            <a:spAutoFit/>
          </a:bodyPr>
          <a:lstStyle/>
          <a:p>
            <a:pPr algn="ctr"/>
            <a:r>
              <a:rPr lang="en-US" sz="5400" b="1" cap="none" spc="0" dirty="0" smtClean="0">
                <a:ln w="18415" cmpd="sng">
                  <a:solidFill>
                    <a:srgbClr val="FFCC00"/>
                  </a:solidFill>
                  <a:prstDash val="solid"/>
                </a:ln>
                <a:solidFill>
                  <a:srgbClr val="F0EA00"/>
                </a:solidFill>
                <a:effectLst>
                  <a:outerShdw blurRad="63500" dir="3600000" algn="tl" rotWithShape="0">
                    <a:srgbClr val="000000">
                      <a:alpha val="70000"/>
                    </a:srgbClr>
                  </a:outerShdw>
                </a:effectLst>
                <a:latin typeface="Pristina" pitchFamily="66" charset="0"/>
              </a:rPr>
              <a:t>Your Life May Depend On It</a:t>
            </a:r>
            <a:endParaRPr lang="en-US" sz="5400" b="1" cap="none" spc="0" dirty="0">
              <a:ln w="18415" cmpd="sng">
                <a:solidFill>
                  <a:srgbClr val="FFCC00"/>
                </a:solidFill>
                <a:prstDash val="solid"/>
              </a:ln>
              <a:solidFill>
                <a:srgbClr val="F0EA00"/>
              </a:solidFill>
              <a:effectLst>
                <a:outerShdw blurRad="63500" dir="3600000" algn="tl" rotWithShape="0">
                  <a:srgbClr val="000000">
                    <a:alpha val="70000"/>
                  </a:srgbClr>
                </a:outerShdw>
              </a:effectLst>
              <a:latin typeface="Pristina" pitchFamily="66" charset="0"/>
            </a:endParaRPr>
          </a:p>
        </p:txBody>
      </p:sp>
      <p:pic>
        <p:nvPicPr>
          <p:cNvPr id="6" name="Picture 4" descr="http://www.icis.com/blogs/asian-chemical-connections/oil-on-water.jpg"/>
          <p:cNvPicPr>
            <a:picLocks noChangeAspect="1" noChangeArrowheads="1"/>
          </p:cNvPicPr>
          <p:nvPr/>
        </p:nvPicPr>
        <p:blipFill>
          <a:blip r:embed="rId6" cstate="print"/>
          <a:srcRect/>
          <a:stretch>
            <a:fillRect/>
          </a:stretch>
        </p:blipFill>
        <p:spPr bwMode="auto">
          <a:xfrm>
            <a:off x="9677400" y="1828800"/>
            <a:ext cx="3143250" cy="3133726"/>
          </a:xfrm>
          <a:prstGeom prst="rect">
            <a:avLst/>
          </a:prstGeom>
          <a:noFill/>
        </p:spPr>
      </p:pic>
    </p:spTree>
    <p:extLst>
      <p:ext uri="{BB962C8B-B14F-4D97-AF65-F5344CB8AC3E}">
        <p14:creationId xmlns="" xmlns:p14="http://schemas.microsoft.com/office/powerpoint/2010/main" val="58917994"/>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32" presetClass="emph" presetSubtype="0" fill="hold" nodeType="afterEffect">
                                  <p:stCondLst>
                                    <p:cond delay="0"/>
                                  </p:stCondLst>
                                  <p:childTnLst>
                                    <p:animRot by="120000">
                                      <p:cBhvr>
                                        <p:cTn id="18" dur="100" fill="hold">
                                          <p:stCondLst>
                                            <p:cond delay="0"/>
                                          </p:stCondLst>
                                        </p:cTn>
                                        <p:tgtEl>
                                          <p:spTgt spid="1026"/>
                                        </p:tgtEl>
                                        <p:attrNameLst>
                                          <p:attrName>r</p:attrName>
                                        </p:attrNameLst>
                                      </p:cBhvr>
                                    </p:animRot>
                                    <p:animRot by="-240000">
                                      <p:cBhvr>
                                        <p:cTn id="19" dur="200" fill="hold">
                                          <p:stCondLst>
                                            <p:cond delay="200"/>
                                          </p:stCondLst>
                                        </p:cTn>
                                        <p:tgtEl>
                                          <p:spTgt spid="1026"/>
                                        </p:tgtEl>
                                        <p:attrNameLst>
                                          <p:attrName>r</p:attrName>
                                        </p:attrNameLst>
                                      </p:cBhvr>
                                    </p:animRot>
                                    <p:animRot by="240000">
                                      <p:cBhvr>
                                        <p:cTn id="20" dur="200" fill="hold">
                                          <p:stCondLst>
                                            <p:cond delay="400"/>
                                          </p:stCondLst>
                                        </p:cTn>
                                        <p:tgtEl>
                                          <p:spTgt spid="1026"/>
                                        </p:tgtEl>
                                        <p:attrNameLst>
                                          <p:attrName>r</p:attrName>
                                        </p:attrNameLst>
                                      </p:cBhvr>
                                    </p:animRot>
                                    <p:animRot by="-240000">
                                      <p:cBhvr>
                                        <p:cTn id="21" dur="200" fill="hold">
                                          <p:stCondLst>
                                            <p:cond delay="600"/>
                                          </p:stCondLst>
                                        </p:cTn>
                                        <p:tgtEl>
                                          <p:spTgt spid="1026"/>
                                        </p:tgtEl>
                                        <p:attrNameLst>
                                          <p:attrName>r</p:attrName>
                                        </p:attrNameLst>
                                      </p:cBhvr>
                                    </p:animRot>
                                    <p:animRot by="120000">
                                      <p:cBhvr>
                                        <p:cTn id="22"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673610" y="0"/>
            <a:ext cx="5796780" cy="1754326"/>
          </a:xfrm>
          <a:prstGeom prst="rect">
            <a:avLst/>
          </a:prstGeom>
          <a:noFill/>
        </p:spPr>
        <p:txBody>
          <a:bodyPr wrap="none" lIns="91440" tIns="45720" rIns="91440" bIns="45720">
            <a:spAutoFit/>
          </a:bodyPr>
          <a:lstStyle/>
          <a:p>
            <a:pPr algn="ctr"/>
            <a:r>
              <a:rPr lang="en-US" sz="5400" b="1" dirty="0" smtClean="0">
                <a:ln>
                  <a:solidFill>
                    <a:schemeClr val="tx1"/>
                  </a:solidFill>
                </a:ln>
                <a:solidFill>
                  <a:srgbClr val="006600"/>
                </a:solidFill>
                <a:latin typeface="Tall Paul" pitchFamily="2" charset="0"/>
              </a:rPr>
              <a:t>BP’s Chemical Warfare Gases </a:t>
            </a:r>
          </a:p>
          <a:p>
            <a:pPr algn="ctr"/>
            <a:r>
              <a:rPr lang="en-US" sz="5400" b="1" dirty="0" smtClean="0">
                <a:ln>
                  <a:solidFill>
                    <a:schemeClr val="tx1"/>
                  </a:solidFill>
                </a:ln>
                <a:solidFill>
                  <a:srgbClr val="006600"/>
                </a:solidFill>
                <a:latin typeface="Tall Paul" pitchFamily="2" charset="0"/>
              </a:rPr>
              <a:t>&amp; Carcinogen Soup</a:t>
            </a:r>
          </a:p>
        </p:txBody>
      </p:sp>
      <p:pic>
        <p:nvPicPr>
          <p:cNvPr id="5122" name="Picture 2" descr="http://racismandnationalconsciousnessnews.files.wordpress.com/2009/07/british-petroleum-oil-fields-imperialism-iraq-occupation.jpg"/>
          <p:cNvPicPr>
            <a:picLocks noChangeAspect="1" noChangeArrowheads="1"/>
          </p:cNvPicPr>
          <p:nvPr/>
        </p:nvPicPr>
        <p:blipFill>
          <a:blip r:embed="rId2" cstate="print"/>
          <a:srcRect l="7130" t="1923" r="3750" b="1923"/>
          <a:stretch>
            <a:fillRect/>
          </a:stretch>
        </p:blipFill>
        <p:spPr bwMode="auto">
          <a:xfrm>
            <a:off x="3048000" y="1752600"/>
            <a:ext cx="586740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304800" y="1841242"/>
            <a:ext cx="2819400" cy="4031873"/>
          </a:xfrm>
          <a:prstGeom prst="rect">
            <a:avLst/>
          </a:prstGeom>
          <a:noFill/>
        </p:spPr>
        <p:txBody>
          <a:bodyPr wrap="square" rtlCol="0">
            <a:spAutoFit/>
          </a:bodyPr>
          <a:lstStyle/>
          <a:p>
            <a:r>
              <a:rPr lang="en-US" sz="3200" dirty="0" smtClean="0">
                <a:solidFill>
                  <a:srgbClr val="006600"/>
                </a:solidFill>
                <a:latin typeface="Nyala" pitchFamily="2" charset="0"/>
              </a:rPr>
              <a:t>Broken Promises (BP) well spews the lethal and carcinogenic gases of hydrogen sulfide, sulfur dioxide and benzene.</a:t>
            </a:r>
          </a:p>
        </p:txBody>
      </p:sp>
    </p:spTree>
    <p:extLst>
      <p:ext uri="{BB962C8B-B14F-4D97-AF65-F5344CB8AC3E}">
        <p14:creationId xmlns="" xmlns:p14="http://schemas.microsoft.com/office/powerpoint/2010/main" val="152048399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953000" y="1237595"/>
            <a:ext cx="4114800" cy="4401205"/>
          </a:xfrm>
          <a:prstGeom prst="rect">
            <a:avLst/>
          </a:prstGeom>
          <a:noFill/>
        </p:spPr>
        <p:txBody>
          <a:bodyPr wrap="square" rtlCol="0">
            <a:spAutoFit/>
          </a:bodyPr>
          <a:lstStyle/>
          <a:p>
            <a:r>
              <a:rPr lang="en-US" sz="2800" dirty="0" smtClean="0">
                <a:solidFill>
                  <a:schemeClr val="accent6">
                    <a:lumMod val="75000"/>
                  </a:schemeClr>
                </a:solidFill>
                <a:latin typeface="Nyala" pitchFamily="2" charset="0"/>
              </a:rPr>
              <a:t>There are 3 deadly gases blowing across the Gulf of Mexico, from the BP-Transocean-Halliburton blow out well towards the land. </a:t>
            </a:r>
          </a:p>
          <a:p>
            <a:endParaRPr lang="en-US" sz="2800" dirty="0" smtClean="0">
              <a:solidFill>
                <a:schemeClr val="accent6">
                  <a:lumMod val="75000"/>
                </a:schemeClr>
              </a:solidFill>
              <a:latin typeface="Nyala" pitchFamily="2" charset="0"/>
            </a:endParaRPr>
          </a:p>
          <a:p>
            <a:r>
              <a:rPr lang="en-US" sz="2800" dirty="0" smtClean="0">
                <a:solidFill>
                  <a:schemeClr val="accent6">
                    <a:lumMod val="75000"/>
                  </a:schemeClr>
                </a:solidFill>
                <a:latin typeface="Nyala" pitchFamily="2" charset="0"/>
              </a:rPr>
              <a:t>These gases are a direct result of the oil gusher, natural gas gusher and the faults within the Earth itself.</a:t>
            </a:r>
          </a:p>
        </p:txBody>
      </p:sp>
      <p:pic>
        <p:nvPicPr>
          <p:cNvPr id="9222" name="Picture 6" descr="Oil Spill by zert.rohstoffe_2008."/>
          <p:cNvPicPr>
            <a:picLocks noChangeAspect="1" noChangeArrowheads="1"/>
          </p:cNvPicPr>
          <p:nvPr/>
        </p:nvPicPr>
        <p:blipFill>
          <a:blip r:embed="rId2" cstate="print"/>
          <a:srcRect/>
          <a:stretch>
            <a:fillRect/>
          </a:stretch>
        </p:blipFill>
        <p:spPr bwMode="auto">
          <a:xfrm>
            <a:off x="457200" y="609600"/>
            <a:ext cx="4343400" cy="579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777077145"/>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Clr clrSpc="rgb">
                                      <p:cBhvr override="childStyle">
                                        <p:cTn id="10" dur="200" fill="hold"/>
                                        <p:tgtEl>
                                          <p:spTgt spid="9222"/>
                                        </p:tgtEl>
                                        <p:attrNameLst>
                                          <p:attrName>style.color</p:attrName>
                                        </p:attrNameLst>
                                      </p:cBhvr>
                                      <p:to>
                                        <a:schemeClr val="accent2"/>
                                      </p:to>
                                    </p:animClr>
                                    <p:animClr clrSpc="rgb">
                                      <p:cBhvr>
                                        <p:cTn id="11" dur="200" fill="hold"/>
                                        <p:tgtEl>
                                          <p:spTgt spid="9222"/>
                                        </p:tgtEl>
                                        <p:attrNameLst>
                                          <p:attrName>fillcolor</p:attrName>
                                        </p:attrNameLst>
                                      </p:cBhvr>
                                      <p:to>
                                        <a:schemeClr val="accent2"/>
                                      </p:to>
                                    </p:animClr>
                                    <p:set>
                                      <p:cBhvr>
                                        <p:cTn id="12" dur="200" fill="hold"/>
                                        <p:tgtEl>
                                          <p:spTgt spid="9222"/>
                                        </p:tgtEl>
                                        <p:attrNameLst>
                                          <p:attrName>fill.type</p:attrName>
                                        </p:attrNameLst>
                                      </p:cBhvr>
                                      <p:to>
                                        <p:strVal val="solid"/>
                                      </p:to>
                                    </p:set>
                                    <p:set>
                                      <p:cBhvr>
                                        <p:cTn id="13" dur="200" fill="hold"/>
                                        <p:tgtEl>
                                          <p:spTgt spid="9222"/>
                                        </p:tgtEl>
                                        <p:attrNameLst>
                                          <p:attrName>fill.on</p:attrName>
                                        </p:attrNameLst>
                                      </p:cBhvr>
                                      <p:to>
                                        <p:strVal val="true"/>
                                      </p:to>
                                    </p:set>
                                    <p:animRot by="120000">
                                      <p:cBhvr>
                                        <p:cTn id="14" dur="200" fill="hold">
                                          <p:stCondLst>
                                            <p:cond delay="0"/>
                                          </p:stCondLst>
                                        </p:cTn>
                                        <p:tgtEl>
                                          <p:spTgt spid="9222"/>
                                        </p:tgtEl>
                                        <p:attrNameLst>
                                          <p:attrName>r</p:attrName>
                                        </p:attrNameLst>
                                      </p:cBhvr>
                                    </p:animRot>
                                    <p:animRot by="-240000">
                                      <p:cBhvr>
                                        <p:cTn id="15" dur="400" fill="hold">
                                          <p:stCondLst>
                                            <p:cond delay="400"/>
                                          </p:stCondLst>
                                        </p:cTn>
                                        <p:tgtEl>
                                          <p:spTgt spid="9222"/>
                                        </p:tgtEl>
                                        <p:attrNameLst>
                                          <p:attrName>r</p:attrName>
                                        </p:attrNameLst>
                                      </p:cBhvr>
                                    </p:animRot>
                                    <p:animRot by="240000">
                                      <p:cBhvr>
                                        <p:cTn id="16" dur="400" fill="hold">
                                          <p:stCondLst>
                                            <p:cond delay="800"/>
                                          </p:stCondLst>
                                        </p:cTn>
                                        <p:tgtEl>
                                          <p:spTgt spid="9222"/>
                                        </p:tgtEl>
                                        <p:attrNameLst>
                                          <p:attrName>r</p:attrName>
                                        </p:attrNameLst>
                                      </p:cBhvr>
                                    </p:animRot>
                                    <p:animRot by="-240000">
                                      <p:cBhvr>
                                        <p:cTn id="17" dur="400" fill="hold">
                                          <p:stCondLst>
                                            <p:cond delay="1200"/>
                                          </p:stCondLst>
                                        </p:cTn>
                                        <p:tgtEl>
                                          <p:spTgt spid="9222"/>
                                        </p:tgtEl>
                                        <p:attrNameLst>
                                          <p:attrName>r</p:attrName>
                                        </p:attrNameLst>
                                      </p:cBhvr>
                                    </p:animRot>
                                    <p:animRot by="120000">
                                      <p:cBhvr>
                                        <p:cTn id="18" dur="400" fill="hold">
                                          <p:stCondLst>
                                            <p:cond delay="1600"/>
                                          </p:stCondLst>
                                        </p:cTn>
                                        <p:tgtEl>
                                          <p:spTgt spid="92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863096"/>
            <a:ext cx="6248400" cy="1785104"/>
          </a:xfrm>
          <a:prstGeom prst="rect">
            <a:avLst/>
          </a:prstGeom>
          <a:noFill/>
        </p:spPr>
        <p:txBody>
          <a:bodyPr wrap="square" rtlCol="0">
            <a:spAutoFit/>
          </a:bodyPr>
          <a:lstStyle/>
          <a:p>
            <a:pPr lvl="0"/>
            <a:r>
              <a:rPr lang="en-US" sz="2200" b="1" dirty="0" smtClean="0">
                <a:latin typeface="Nyala" pitchFamily="2" charset="0"/>
              </a:rPr>
              <a:t>Hydrogen Sulfide, a deadly gas, used in World War One,</a:t>
            </a:r>
            <a:r>
              <a:rPr lang="en-US" sz="2200" dirty="0" smtClean="0">
                <a:latin typeface="Nyala" pitchFamily="2" charset="0"/>
              </a:rPr>
              <a:t> to kill soldiers when chemical warfare reached its peak. This gas is found in natural gas which is 95% methane and in small quantities within crude oil and in volcanoes and fault lines.</a:t>
            </a:r>
          </a:p>
        </p:txBody>
      </p:sp>
      <p:sp>
        <p:nvSpPr>
          <p:cNvPr id="3" name="Rectangle 2"/>
          <p:cNvSpPr/>
          <p:nvPr/>
        </p:nvSpPr>
        <p:spPr>
          <a:xfrm>
            <a:off x="304800" y="106740"/>
            <a:ext cx="4191000"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kerman" pitchFamily="82" charset="0"/>
                <a:cs typeface="Narkisim" pitchFamily="34" charset="-79"/>
              </a:rPr>
              <a:t>They Are…</a:t>
            </a:r>
          </a:p>
        </p:txBody>
      </p:sp>
      <p:pic>
        <p:nvPicPr>
          <p:cNvPr id="8194" name="Picture 2" descr="http://imghost.indiamart.com/data/R/E/MY-1050235/Benzene_250x250.jpg"/>
          <p:cNvPicPr>
            <a:picLocks noChangeAspect="1" noChangeArrowheads="1"/>
          </p:cNvPicPr>
          <p:nvPr/>
        </p:nvPicPr>
        <p:blipFill>
          <a:blip r:embed="rId2" cstate="print"/>
          <a:srcRect/>
          <a:stretch>
            <a:fillRect/>
          </a:stretch>
        </p:blipFill>
        <p:spPr bwMode="auto">
          <a:xfrm>
            <a:off x="6553200" y="762000"/>
            <a:ext cx="1905000" cy="1905000"/>
          </a:xfrm>
          <a:prstGeom prst="rect">
            <a:avLst/>
          </a:prstGeom>
          <a:ln>
            <a:noFill/>
          </a:ln>
          <a:effectLst>
            <a:outerShdw blurRad="292100" dist="139700" dir="2700000" algn="tl" rotWithShape="0">
              <a:srgbClr val="333333">
                <a:alpha val="65000"/>
              </a:srgbClr>
            </a:outerShdw>
          </a:effectLst>
        </p:spPr>
      </p:pic>
      <p:pic>
        <p:nvPicPr>
          <p:cNvPr id="7170" name="Picture 2" descr="http://blog.newsok.com/lifeisreal-ken/files/2009/01/gasmask.jpg"/>
          <p:cNvPicPr>
            <a:picLocks noChangeAspect="1" noChangeArrowheads="1"/>
          </p:cNvPicPr>
          <p:nvPr/>
        </p:nvPicPr>
        <p:blipFill>
          <a:blip r:embed="rId3" cstate="print"/>
          <a:srcRect/>
          <a:stretch>
            <a:fillRect/>
          </a:stretch>
        </p:blipFill>
        <p:spPr bwMode="auto">
          <a:xfrm>
            <a:off x="426545" y="2133600"/>
            <a:ext cx="2088055" cy="3000375"/>
          </a:xfrm>
          <a:prstGeom prst="rect">
            <a:avLst/>
          </a:prstGeom>
          <a:ln>
            <a:noFill/>
          </a:ln>
          <a:effectLst>
            <a:outerShdw blurRad="292100" dist="139700" dir="2700000" algn="tl" rotWithShape="0">
              <a:srgbClr val="333333">
                <a:alpha val="65000"/>
              </a:srgbClr>
            </a:outerShdw>
          </a:effectLst>
        </p:spPr>
      </p:pic>
      <p:pic>
        <p:nvPicPr>
          <p:cNvPr id="7174" name="Picture 6" descr="http://ecofuture.net/renergy/files/2009/08/coal-burning.jpg"/>
          <p:cNvPicPr>
            <a:picLocks noChangeAspect="1" noChangeArrowheads="1"/>
          </p:cNvPicPr>
          <p:nvPr/>
        </p:nvPicPr>
        <p:blipFill>
          <a:blip r:embed="rId4" cstate="print"/>
          <a:srcRect/>
          <a:stretch>
            <a:fillRect/>
          </a:stretch>
        </p:blipFill>
        <p:spPr bwMode="auto">
          <a:xfrm>
            <a:off x="6172200" y="4648200"/>
            <a:ext cx="2438400" cy="1939159"/>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304800" y="990600"/>
            <a:ext cx="6096000" cy="1107996"/>
          </a:xfrm>
          <a:prstGeom prst="rect">
            <a:avLst/>
          </a:prstGeom>
        </p:spPr>
        <p:txBody>
          <a:bodyPr wrap="square">
            <a:spAutoFit/>
          </a:bodyPr>
          <a:lstStyle/>
          <a:p>
            <a:pPr lvl="0"/>
            <a:r>
              <a:rPr lang="en-US" sz="2200" b="1" dirty="0" smtClean="0">
                <a:latin typeface="Nyala" pitchFamily="2" charset="0"/>
              </a:rPr>
              <a:t>Benzene, a carcinogenic compound found in crude oil. </a:t>
            </a:r>
            <a:r>
              <a:rPr lang="en-US" sz="2200" dirty="0" smtClean="0">
                <a:latin typeface="Nyala" pitchFamily="2" charset="0"/>
              </a:rPr>
              <a:t>It is one of the two hundred approximate chemicals included in oil and is also found in our gasoline tanks.</a:t>
            </a:r>
          </a:p>
        </p:txBody>
      </p:sp>
      <p:sp>
        <p:nvSpPr>
          <p:cNvPr id="9" name="Rectangle 8"/>
          <p:cNvSpPr/>
          <p:nvPr/>
        </p:nvSpPr>
        <p:spPr>
          <a:xfrm>
            <a:off x="228600" y="5257800"/>
            <a:ext cx="5791200" cy="1446550"/>
          </a:xfrm>
          <a:prstGeom prst="rect">
            <a:avLst/>
          </a:prstGeom>
        </p:spPr>
        <p:txBody>
          <a:bodyPr wrap="square">
            <a:spAutoFit/>
          </a:bodyPr>
          <a:lstStyle/>
          <a:p>
            <a:pPr lvl="0"/>
            <a:r>
              <a:rPr lang="en-US" sz="2200" b="1" dirty="0" smtClean="0">
                <a:latin typeface="Nyala" pitchFamily="2" charset="0"/>
              </a:rPr>
              <a:t>Sulfur dioxide</a:t>
            </a:r>
            <a:r>
              <a:rPr lang="en-US" sz="2200" dirty="0" smtClean="0">
                <a:latin typeface="Nyala" pitchFamily="2" charset="0"/>
              </a:rPr>
              <a:t>. A chemical found in small quantities in the Earth, but increased by the flaring (burning) of natural gas and oil when hydrogen sulfide is converted or oxidized to sulfur dioxide. </a:t>
            </a:r>
            <a:endParaRPr lang="en-US" sz="2200" dirty="0">
              <a:latin typeface="Nyala" pitchFamily="2" charset="0"/>
            </a:endParaRPr>
          </a:p>
        </p:txBody>
      </p:sp>
    </p:spTree>
    <p:extLst>
      <p:ext uri="{BB962C8B-B14F-4D97-AF65-F5344CB8AC3E}">
        <p14:creationId xmlns="" xmlns:p14="http://schemas.microsoft.com/office/powerpoint/2010/main" val="107545009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1700"/>
                            </p:stCondLst>
                            <p:childTnLst>
                              <p:par>
                                <p:cTn id="12" presetID="34"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from="(-#ppt_w/2)" to="(#ppt_x)" calcmode="lin" valueType="num">
                                      <p:cBhvr>
                                        <p:cTn id="14" dur="600" fill="hold">
                                          <p:stCondLst>
                                            <p:cond delay="0"/>
                                          </p:stCondLst>
                                        </p:cTn>
                                        <p:tgtEl>
                                          <p:spTgt spid="8"/>
                                        </p:tgtEl>
                                        <p:attrNameLst>
                                          <p:attrName>ppt_x</p:attrName>
                                        </p:attrNameLst>
                                      </p:cBhvr>
                                    </p:anim>
                                    <p:anim from="0" to="-1.0" calcmode="lin" valueType="num">
                                      <p:cBhvr>
                                        <p:cTn id="15" dur="200" decel="50000" autoRev="1" fill="hold">
                                          <p:stCondLst>
                                            <p:cond delay="600"/>
                                          </p:stCondLst>
                                        </p:cTn>
                                        <p:tgtEl>
                                          <p:spTgt spid="8"/>
                                        </p:tgtEl>
                                        <p:attrNameLst>
                                          <p:attrName>xshear</p:attrName>
                                        </p:attrNameLst>
                                      </p:cBhvr>
                                    </p:anim>
                                    <p:animScale>
                                      <p:cBhvr>
                                        <p:cTn id="16" dur="200" decel="100000" autoRev="1" fill="hold">
                                          <p:stCondLst>
                                            <p:cond delay="600"/>
                                          </p:stCondLst>
                                        </p:cTn>
                                        <p:tgtEl>
                                          <p:spTgt spid="8"/>
                                        </p:tgtEl>
                                      </p:cBhvr>
                                      <p:from x="100000" y="100000"/>
                                      <p:to x="80000" y="100000"/>
                                    </p:animScale>
                                    <p:anim by="(#ppt_h/3+#ppt_w*0.1)" calcmode="lin" valueType="num">
                                      <p:cBhvr additive="sum">
                                        <p:cTn id="17" dur="200" decel="100000" autoRev="1" fill="hold">
                                          <p:stCondLst>
                                            <p:cond delay="600"/>
                                          </p:stCondLst>
                                        </p:cTn>
                                        <p:tgtEl>
                                          <p:spTgt spid="8"/>
                                        </p:tgtEl>
                                        <p:attrNameLst>
                                          <p:attrName>ppt_x</p:attrName>
                                        </p:attrNameLst>
                                      </p:cBhvr>
                                    </p:anim>
                                  </p:childTnLst>
                                </p:cTn>
                              </p:par>
                              <p:par>
                                <p:cTn id="18" presetID="34" presetClass="entr" presetSubtype="0" fill="hold" nodeType="withEffect">
                                  <p:stCondLst>
                                    <p:cond delay="0"/>
                                  </p:stCondLst>
                                  <p:childTnLst>
                                    <p:set>
                                      <p:cBhvr>
                                        <p:cTn id="19" dur="1" fill="hold">
                                          <p:stCondLst>
                                            <p:cond delay="0"/>
                                          </p:stCondLst>
                                        </p:cTn>
                                        <p:tgtEl>
                                          <p:spTgt spid="8194"/>
                                        </p:tgtEl>
                                        <p:attrNameLst>
                                          <p:attrName>style.visibility</p:attrName>
                                        </p:attrNameLst>
                                      </p:cBhvr>
                                      <p:to>
                                        <p:strVal val="visible"/>
                                      </p:to>
                                    </p:set>
                                    <p:anim from="(-#ppt_w/2)" to="(#ppt_x)" calcmode="lin" valueType="num">
                                      <p:cBhvr>
                                        <p:cTn id="20" dur="600" fill="hold">
                                          <p:stCondLst>
                                            <p:cond delay="0"/>
                                          </p:stCondLst>
                                        </p:cTn>
                                        <p:tgtEl>
                                          <p:spTgt spid="8194"/>
                                        </p:tgtEl>
                                        <p:attrNameLst>
                                          <p:attrName>ppt_x</p:attrName>
                                        </p:attrNameLst>
                                      </p:cBhvr>
                                    </p:anim>
                                    <p:anim from="0" to="-1.0" calcmode="lin" valueType="num">
                                      <p:cBhvr>
                                        <p:cTn id="21" dur="200" decel="50000" autoRev="1" fill="hold">
                                          <p:stCondLst>
                                            <p:cond delay="600"/>
                                          </p:stCondLst>
                                        </p:cTn>
                                        <p:tgtEl>
                                          <p:spTgt spid="8194"/>
                                        </p:tgtEl>
                                        <p:attrNameLst>
                                          <p:attrName>xshear</p:attrName>
                                        </p:attrNameLst>
                                      </p:cBhvr>
                                    </p:anim>
                                    <p:animScale>
                                      <p:cBhvr>
                                        <p:cTn id="22" dur="200" decel="100000" autoRev="1" fill="hold">
                                          <p:stCondLst>
                                            <p:cond delay="600"/>
                                          </p:stCondLst>
                                        </p:cTn>
                                        <p:tgtEl>
                                          <p:spTgt spid="8194"/>
                                        </p:tgtEl>
                                      </p:cBhvr>
                                      <p:from x="100000" y="100000"/>
                                      <p:to x="80000" y="100000"/>
                                    </p:animScale>
                                    <p:anim by="(#ppt_h/3+#ppt_w*0.1)" calcmode="lin" valueType="num">
                                      <p:cBhvr additive="sum">
                                        <p:cTn id="23" dur="200" decel="100000" autoRev="1" fill="hold">
                                          <p:stCondLst>
                                            <p:cond delay="600"/>
                                          </p:stCondLst>
                                        </p:cTn>
                                        <p:tgtEl>
                                          <p:spTgt spid="8194"/>
                                        </p:tgtEl>
                                        <p:attrNameLst>
                                          <p:attrName>ppt_x</p:attrName>
                                        </p:attrNameLst>
                                      </p:cBhvr>
                                    </p:anim>
                                  </p:childTnLst>
                                </p:cTn>
                              </p:par>
                            </p:childTnLst>
                          </p:cTn>
                        </p:par>
                        <p:par>
                          <p:cTn id="24" fill="hold">
                            <p:stCondLst>
                              <p:cond delay="2700"/>
                            </p:stCondLst>
                            <p:childTnLst>
                              <p:par>
                                <p:cTn id="25" presetID="3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900" decel="100000" fill="hold"/>
                                        <p:tgtEl>
                                          <p:spTgt spid="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7170"/>
                                        </p:tgtEl>
                                        <p:attrNameLst>
                                          <p:attrName>style.visibility</p:attrName>
                                        </p:attrNameLst>
                                      </p:cBhvr>
                                      <p:to>
                                        <p:strVal val="visible"/>
                                      </p:to>
                                    </p:set>
                                    <p:animEffect transition="in" filter="fade">
                                      <p:cBhvr>
                                        <p:cTn id="33" dur="1000"/>
                                        <p:tgtEl>
                                          <p:spTgt spid="7170"/>
                                        </p:tgtEl>
                                      </p:cBhvr>
                                    </p:animEffect>
                                    <p:anim calcmode="lin" valueType="num">
                                      <p:cBhvr>
                                        <p:cTn id="34" dur="1000" fill="hold"/>
                                        <p:tgtEl>
                                          <p:spTgt spid="7170"/>
                                        </p:tgtEl>
                                        <p:attrNameLst>
                                          <p:attrName>ppt_x</p:attrName>
                                        </p:attrNameLst>
                                      </p:cBhvr>
                                      <p:tavLst>
                                        <p:tav tm="0">
                                          <p:val>
                                            <p:strVal val="#ppt_x"/>
                                          </p:val>
                                        </p:tav>
                                        <p:tav tm="100000">
                                          <p:val>
                                            <p:strVal val="#ppt_x"/>
                                          </p:val>
                                        </p:tav>
                                      </p:tavLst>
                                    </p:anim>
                                    <p:anim calcmode="lin" valueType="num">
                                      <p:cBhvr>
                                        <p:cTn id="35" dur="900" decel="100000" fill="hold"/>
                                        <p:tgtEl>
                                          <p:spTgt spid="717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170"/>
                                        </p:tgtEl>
                                        <p:attrNameLst>
                                          <p:attrName>ppt_y</p:attrName>
                                        </p:attrNameLst>
                                      </p:cBhvr>
                                      <p:tavLst>
                                        <p:tav tm="0">
                                          <p:val>
                                            <p:strVal val="#ppt_y-.03"/>
                                          </p:val>
                                        </p:tav>
                                        <p:tav tm="100000">
                                          <p:val>
                                            <p:strVal val="#ppt_y"/>
                                          </p:val>
                                        </p:tav>
                                      </p:tavLst>
                                    </p:anim>
                                  </p:childTnLst>
                                </p:cTn>
                              </p:par>
                            </p:childTnLst>
                          </p:cTn>
                        </p:par>
                        <p:par>
                          <p:cTn id="37" fill="hold">
                            <p:stCondLst>
                              <p:cond delay="3700"/>
                            </p:stCondLst>
                            <p:childTnLst>
                              <p:par>
                                <p:cTn id="38" presetID="2" presetClass="entr" presetSubtype="4" fill="hold" nodeType="afterEffect">
                                  <p:stCondLst>
                                    <p:cond delay="0"/>
                                  </p:stCondLst>
                                  <p:childTnLst>
                                    <p:set>
                                      <p:cBhvr>
                                        <p:cTn id="39" dur="1" fill="hold">
                                          <p:stCondLst>
                                            <p:cond delay="0"/>
                                          </p:stCondLst>
                                        </p:cTn>
                                        <p:tgtEl>
                                          <p:spTgt spid="7174"/>
                                        </p:tgtEl>
                                        <p:attrNameLst>
                                          <p:attrName>style.visibility</p:attrName>
                                        </p:attrNameLst>
                                      </p:cBhvr>
                                      <p:to>
                                        <p:strVal val="visible"/>
                                      </p:to>
                                    </p:set>
                                    <p:anim calcmode="lin" valueType="num">
                                      <p:cBhvr additive="base">
                                        <p:cTn id="40" dur="500" fill="hold"/>
                                        <p:tgtEl>
                                          <p:spTgt spid="7174"/>
                                        </p:tgtEl>
                                        <p:attrNameLst>
                                          <p:attrName>ppt_x</p:attrName>
                                        </p:attrNameLst>
                                      </p:cBhvr>
                                      <p:tavLst>
                                        <p:tav tm="0">
                                          <p:val>
                                            <p:strVal val="#ppt_x"/>
                                          </p:val>
                                        </p:tav>
                                        <p:tav tm="100000">
                                          <p:val>
                                            <p:strVal val="#ppt_x"/>
                                          </p:val>
                                        </p:tav>
                                      </p:tavLst>
                                    </p:anim>
                                    <p:anim calcmode="lin" valueType="num">
                                      <p:cBhvr additive="base">
                                        <p:cTn id="41" dur="500" fill="hold"/>
                                        <p:tgtEl>
                                          <p:spTgt spid="717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physics.sfsu.edu/~mugawa/benzene.gif"/>
          <p:cNvPicPr/>
          <p:nvPr/>
        </p:nvPicPr>
        <p:blipFill>
          <a:blip r:embed="rId2" cstate="print"/>
          <a:srcRect l="4270" t="5854" r="4270" b="3257"/>
          <a:stretch>
            <a:fillRect/>
          </a:stretch>
        </p:blipFill>
        <p:spPr bwMode="auto">
          <a:xfrm>
            <a:off x="5638800" y="1219200"/>
            <a:ext cx="3200400" cy="25908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09600" y="1143000"/>
            <a:ext cx="5029200" cy="5632311"/>
          </a:xfrm>
          <a:prstGeom prst="rect">
            <a:avLst/>
          </a:prstGeom>
          <a:noFill/>
        </p:spPr>
        <p:txBody>
          <a:bodyPr wrap="square" rtlCol="0">
            <a:spAutoFit/>
          </a:bodyPr>
          <a:lstStyle/>
          <a:p>
            <a:r>
              <a:rPr lang="en-US" sz="2400" dirty="0" smtClean="0">
                <a:latin typeface="Nyala" pitchFamily="2" charset="0"/>
              </a:rPr>
              <a:t>Benzene is a volatile (vaporizes easily) organic compound that becomes a liquid at 42 F and boils away completely at 176 degrees F. It is carcinogenic and causes leukemia and cancer at 1 part per million, in air (3.19 mg benzene per cubic meter of air) At 500 parts per million, it is immediately dangerous to life and health. One part per million is like being one star in a million, but that tiny amount is enough to cause cancer.</a:t>
            </a:r>
          </a:p>
          <a:p>
            <a:pPr lvl="0"/>
            <a:r>
              <a:rPr lang="en-US" sz="2400" dirty="0" smtClean="0">
                <a:latin typeface="Nyala" pitchFamily="2" charset="0"/>
              </a:rPr>
              <a:t>It is lighter than water and floats with a density of 0.8765 grams per cubic centimeter. At 20000 </a:t>
            </a:r>
            <a:r>
              <a:rPr lang="en-US" sz="2400" dirty="0" err="1" smtClean="0">
                <a:latin typeface="Nyala" pitchFamily="2" charset="0"/>
              </a:rPr>
              <a:t>ppm</a:t>
            </a:r>
            <a:r>
              <a:rPr lang="en-US" sz="2400" dirty="0" smtClean="0">
                <a:latin typeface="Nyala" pitchFamily="2" charset="0"/>
              </a:rPr>
              <a:t>, or 2% by volume in the atmosphere, it causes death. </a:t>
            </a:r>
            <a:endParaRPr lang="en-US" sz="2400" dirty="0">
              <a:latin typeface="Nyala" pitchFamily="2" charset="0"/>
            </a:endParaRPr>
          </a:p>
        </p:txBody>
      </p:sp>
      <p:sp>
        <p:nvSpPr>
          <p:cNvPr id="5" name="Rectangle 4"/>
          <p:cNvSpPr/>
          <p:nvPr/>
        </p:nvSpPr>
        <p:spPr>
          <a:xfrm>
            <a:off x="669329" y="295870"/>
            <a:ext cx="7805342" cy="923330"/>
          </a:xfrm>
          <a:prstGeom prst="rect">
            <a:avLst/>
          </a:prstGeom>
          <a:noFill/>
        </p:spPr>
        <p:txBody>
          <a:bodyPr wrap="none" lIns="91440" tIns="45720" rIns="91440" bIns="45720">
            <a:spAutoFit/>
          </a:bodyPr>
          <a:lstStyle/>
          <a:p>
            <a:r>
              <a:rPr lang="en-US" sz="5400" b="1" dirty="0" smtClean="0">
                <a:ln>
                  <a:solidFill>
                    <a:schemeClr val="tx1"/>
                  </a:solidFill>
                </a:ln>
                <a:solidFill>
                  <a:srgbClr val="FF0000"/>
                </a:solidFill>
                <a:latin typeface="MoolBoran" pitchFamily="34" charset="0"/>
                <a:cs typeface="MoolBoran" pitchFamily="34" charset="0"/>
              </a:rPr>
              <a:t>Why Are These Gases &amp; Liquids So Bad?</a:t>
            </a:r>
            <a:endParaRPr lang="en-US" sz="5400" dirty="0" smtClean="0">
              <a:ln>
                <a:solidFill>
                  <a:schemeClr val="tx1"/>
                </a:solidFill>
              </a:ln>
              <a:solidFill>
                <a:srgbClr val="FF0000"/>
              </a:solidFill>
              <a:latin typeface="MoolBoran" pitchFamily="34" charset="0"/>
              <a:cs typeface="MoolBoran" pitchFamily="34" charset="0"/>
            </a:endParaRPr>
          </a:p>
        </p:txBody>
      </p:sp>
      <p:sp>
        <p:nvSpPr>
          <p:cNvPr id="6" name="Rectangle 5"/>
          <p:cNvSpPr/>
          <p:nvPr/>
        </p:nvSpPr>
        <p:spPr>
          <a:xfrm>
            <a:off x="0" y="1295400"/>
            <a:ext cx="696024" cy="923330"/>
          </a:xfrm>
          <a:prstGeom prst="rect">
            <a:avLst/>
          </a:prstGeom>
          <a:noFill/>
        </p:spPr>
        <p:txBody>
          <a:bodyPr wrap="none" lIns="91440" tIns="45720" rIns="91440" bIns="45720">
            <a:spAutoFit/>
          </a:bodyPr>
          <a:lstStyle/>
          <a:p>
            <a:pPr algn="ctr"/>
            <a:r>
              <a:rPr lang="en-US" sz="5400" b="0" cap="none" spc="0" dirty="0"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Jokerman" pitchFamily="82" charset="0"/>
              </a:rPr>
              <a:t>1.</a:t>
            </a:r>
            <a:endParaRPr lang="en-US" sz="5400" b="0" cap="none" spc="0" dirty="0">
              <a:ln w="18415" cmpd="sng">
                <a:solidFill>
                  <a:schemeClr val="tx1"/>
                </a:solidFill>
                <a:prstDash val="solid"/>
              </a:ln>
              <a:solidFill>
                <a:srgbClr val="FF0000"/>
              </a:solidFill>
              <a:effectLst>
                <a:outerShdw blurRad="63500" dir="3600000" algn="tl" rotWithShape="0">
                  <a:srgbClr val="000000">
                    <a:alpha val="70000"/>
                  </a:srgbClr>
                </a:outerShdw>
              </a:effectLst>
              <a:latin typeface="Jokerman" pitchFamily="82" charset="0"/>
            </a:endParaRPr>
          </a:p>
        </p:txBody>
      </p:sp>
      <p:pic>
        <p:nvPicPr>
          <p:cNvPr id="8" name="Picture 7" descr="http://1.bp.blogspot.com/_mVM6GeTSYeQ/SwHxh7ES15I/AAAAAAAACk0/G9BgX5BqC_U/s1600/HubbleDeepField.jpg"/>
          <p:cNvPicPr/>
          <p:nvPr/>
        </p:nvPicPr>
        <p:blipFill>
          <a:blip r:embed="rId3" cstate="print"/>
          <a:srcRect/>
          <a:stretch>
            <a:fillRect/>
          </a:stretch>
        </p:blipFill>
        <p:spPr bwMode="auto">
          <a:xfrm>
            <a:off x="5638800" y="3962400"/>
            <a:ext cx="32766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52041412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p:stCondLst>
                              <p:cond delay="1600"/>
                            </p:stCondLst>
                            <p:childTnLst>
                              <p:par>
                                <p:cTn id="16" presetID="3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800" decel="100000"/>
                                        <p:tgtEl>
                                          <p:spTgt spid="3"/>
                                        </p:tgtEl>
                                      </p:cBhvr>
                                    </p:animEffect>
                                    <p:anim calcmode="lin" valueType="num">
                                      <p:cBhvr>
                                        <p:cTn id="19" dur="800" decel="100000" fill="hold"/>
                                        <p:tgtEl>
                                          <p:spTgt spid="3"/>
                                        </p:tgtEl>
                                        <p:attrNameLst>
                                          <p:attrName>style.rotation</p:attrName>
                                        </p:attrNameLst>
                                      </p:cBhvr>
                                      <p:tavLst>
                                        <p:tav tm="0">
                                          <p:val>
                                            <p:fltVal val="-90"/>
                                          </p:val>
                                        </p:tav>
                                        <p:tav tm="100000">
                                          <p:val>
                                            <p:fltVal val="0"/>
                                          </p:val>
                                        </p:tav>
                                      </p:tavLst>
                                    </p:anim>
                                    <p:anim calcmode="lin" valueType="num">
                                      <p:cBhvr>
                                        <p:cTn id="20" dur="800" decel="100000" fill="hold"/>
                                        <p:tgtEl>
                                          <p:spTgt spid="3"/>
                                        </p:tgtEl>
                                        <p:attrNameLst>
                                          <p:attrName>ppt_x</p:attrName>
                                        </p:attrNameLst>
                                      </p:cBhvr>
                                      <p:tavLst>
                                        <p:tav tm="0">
                                          <p:val>
                                            <p:strVal val="#ppt_x+0.4"/>
                                          </p:val>
                                        </p:tav>
                                        <p:tav tm="100000">
                                          <p:val>
                                            <p:strVal val="#ppt_x-0.05"/>
                                          </p:val>
                                        </p:tav>
                                      </p:tavLst>
                                    </p:anim>
                                    <p:anim calcmode="lin" valueType="num">
                                      <p:cBhvr>
                                        <p:cTn id="21" dur="800" decel="100000" fill="hold"/>
                                        <p:tgtEl>
                                          <p:spTgt spid="3"/>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4" fill="hold">
                            <p:stCondLst>
                              <p:cond delay="2600"/>
                            </p:stCondLst>
                            <p:childTnLst>
                              <p:par>
                                <p:cTn id="25" presetID="26"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logs.democratandchronicle.com/chili/files/2010/03/rotten_eggs_c1.jpg"/>
          <p:cNvPicPr>
            <a:picLocks noChangeAspect="1" noChangeArrowheads="1"/>
          </p:cNvPicPr>
          <p:nvPr/>
        </p:nvPicPr>
        <p:blipFill>
          <a:blip r:embed="rId2" cstate="print"/>
          <a:srcRect r="3765"/>
          <a:stretch>
            <a:fillRect/>
          </a:stretch>
        </p:blipFill>
        <p:spPr bwMode="auto">
          <a:xfrm>
            <a:off x="4867275" y="514349"/>
            <a:ext cx="3895725" cy="26860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128" name="Picture 8" descr="http://upload.wikimedia.org/wikipedia/commons/c/c1/Hydrogen-sulfide-3D-vdW.png"/>
          <p:cNvPicPr>
            <a:picLocks noChangeAspect="1" noChangeArrowheads="1"/>
          </p:cNvPicPr>
          <p:nvPr/>
        </p:nvPicPr>
        <p:blipFill>
          <a:blip r:embed="rId3" cstate="print"/>
          <a:srcRect/>
          <a:stretch>
            <a:fillRect/>
          </a:stretch>
        </p:blipFill>
        <p:spPr bwMode="auto">
          <a:xfrm>
            <a:off x="5334000" y="3200400"/>
            <a:ext cx="3505200" cy="3479708"/>
          </a:xfrm>
          <a:prstGeom prst="rect">
            <a:avLst/>
          </a:prstGeom>
          <a:noFill/>
        </p:spPr>
      </p:pic>
      <p:sp>
        <p:nvSpPr>
          <p:cNvPr id="2" name="TextBox 1"/>
          <p:cNvSpPr txBox="1"/>
          <p:nvPr/>
        </p:nvSpPr>
        <p:spPr>
          <a:xfrm>
            <a:off x="914400" y="536912"/>
            <a:ext cx="4191000" cy="5940088"/>
          </a:xfrm>
          <a:prstGeom prst="rect">
            <a:avLst/>
          </a:prstGeom>
          <a:noFill/>
        </p:spPr>
        <p:txBody>
          <a:bodyPr wrap="square" rtlCol="0">
            <a:spAutoFit/>
          </a:bodyPr>
          <a:lstStyle/>
          <a:p>
            <a:pPr lvl="0"/>
            <a:r>
              <a:rPr lang="en-US" sz="2000" dirty="0" smtClean="0">
                <a:latin typeface="Nyala" pitchFamily="2" charset="0"/>
              </a:rPr>
              <a:t>Hydrogen sulfide smells like rotten eggs. It is a liquid at -122 F and a gas at -77 F. When it is a gas, it is heavier than air and denser than air. It weighs 1.36 grams per liter compared with air which weighs 1.225 grams per liter. It can cause injuries or death when it pools in hollows. At 100 parts per million, it is immediately dangerous to life and health. A person can only work for about 10 minutes at the permissible exposure limit of 20 </a:t>
            </a:r>
            <a:r>
              <a:rPr lang="en-US" sz="2000" dirty="0" err="1" smtClean="0">
                <a:latin typeface="Nyala" pitchFamily="2" charset="0"/>
              </a:rPr>
              <a:t>ppm</a:t>
            </a:r>
            <a:r>
              <a:rPr lang="en-US" sz="2000" dirty="0" smtClean="0">
                <a:latin typeface="Nyala" pitchFamily="2" charset="0"/>
              </a:rPr>
              <a:t>. At 150 </a:t>
            </a:r>
            <a:r>
              <a:rPr lang="en-US" sz="2000" dirty="0" err="1" smtClean="0">
                <a:latin typeface="Nyala" pitchFamily="2" charset="0"/>
              </a:rPr>
              <a:t>ppm</a:t>
            </a:r>
            <a:r>
              <a:rPr lang="en-US" sz="2000" dirty="0" smtClean="0">
                <a:latin typeface="Nyala" pitchFamily="2" charset="0"/>
              </a:rPr>
              <a:t>, a person can no longer smell hydrogen sulfide. At 500 </a:t>
            </a:r>
            <a:r>
              <a:rPr lang="en-US" sz="2000" dirty="0" err="1" smtClean="0">
                <a:latin typeface="Nyala" pitchFamily="2" charset="0"/>
              </a:rPr>
              <a:t>ppm</a:t>
            </a:r>
            <a:r>
              <a:rPr lang="en-US" sz="2000" dirty="0" smtClean="0">
                <a:latin typeface="Nyala" pitchFamily="2" charset="0"/>
              </a:rPr>
              <a:t> it causes pulmonary edema (fluid build up in lungs) and possible death. At 800 parts per million 50% of humans die for a 5 minute exposure. At 1000 parts per million a single breath causes breathing to stop and death to occur.</a:t>
            </a:r>
            <a:endParaRPr lang="en-US" sz="2000" dirty="0">
              <a:latin typeface="Nyala" pitchFamily="2" charset="0"/>
            </a:endParaRPr>
          </a:p>
        </p:txBody>
      </p:sp>
      <p:sp>
        <p:nvSpPr>
          <p:cNvPr id="3" name="Rectangle 2"/>
          <p:cNvSpPr/>
          <p:nvPr/>
        </p:nvSpPr>
        <p:spPr>
          <a:xfrm>
            <a:off x="152400" y="304800"/>
            <a:ext cx="800220" cy="923330"/>
          </a:xfrm>
          <a:prstGeom prst="rect">
            <a:avLst/>
          </a:prstGeom>
          <a:noFill/>
        </p:spPr>
        <p:txBody>
          <a:bodyPr wrap="none" lIns="91440" tIns="45720" rIns="91440" bIns="45720">
            <a:spAutoFit/>
          </a:bodyPr>
          <a:lstStyle/>
          <a:p>
            <a:pPr algn="ctr"/>
            <a:r>
              <a:rPr lang="en-US" sz="5400" b="0" cap="none" spc="0"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Jokerman" pitchFamily="82" charset="0"/>
              </a:rPr>
              <a:t>2.</a:t>
            </a:r>
            <a:endParaRPr lang="en-US" sz="5400" b="0" cap="none" spc="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Jokerman" pitchFamily="82" charset="0"/>
            </a:endParaRPr>
          </a:p>
        </p:txBody>
      </p:sp>
    </p:spTree>
    <p:extLst>
      <p:ext uri="{BB962C8B-B14F-4D97-AF65-F5344CB8AC3E}">
        <p14:creationId xmlns="" xmlns:p14="http://schemas.microsoft.com/office/powerpoint/2010/main" val="1367970805"/>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1100"/>
                            </p:stCondLst>
                            <p:childTnLst>
                              <p:par>
                                <p:cTn id="12" presetID="3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800" decel="100000"/>
                                        <p:tgtEl>
                                          <p:spTgt spid="2"/>
                                        </p:tgtEl>
                                      </p:cBhvr>
                                    </p:animEffect>
                                    <p:anim calcmode="lin" valueType="num">
                                      <p:cBhvr>
                                        <p:cTn id="15" dur="800" decel="100000" fill="hold"/>
                                        <p:tgtEl>
                                          <p:spTgt spid="2"/>
                                        </p:tgtEl>
                                        <p:attrNameLst>
                                          <p:attrName>style.rotation</p:attrName>
                                        </p:attrNameLst>
                                      </p:cBhvr>
                                      <p:tavLst>
                                        <p:tav tm="0">
                                          <p:val>
                                            <p:fltVal val="-90"/>
                                          </p:val>
                                        </p:tav>
                                        <p:tav tm="100000">
                                          <p:val>
                                            <p:fltVal val="0"/>
                                          </p:val>
                                        </p:tav>
                                      </p:tavLst>
                                    </p:anim>
                                    <p:anim calcmode="lin" valueType="num">
                                      <p:cBhvr>
                                        <p:cTn id="16" dur="800" decel="100000" fill="hold"/>
                                        <p:tgtEl>
                                          <p:spTgt spid="2"/>
                                        </p:tgtEl>
                                        <p:attrNameLst>
                                          <p:attrName>ppt_x</p:attrName>
                                        </p:attrNameLst>
                                      </p:cBhvr>
                                      <p:tavLst>
                                        <p:tav tm="0">
                                          <p:val>
                                            <p:strVal val="#ppt_x+0.4"/>
                                          </p:val>
                                        </p:tav>
                                        <p:tav tm="100000">
                                          <p:val>
                                            <p:strVal val="#ppt_x-0.05"/>
                                          </p:val>
                                        </p:tav>
                                      </p:tavLst>
                                    </p:anim>
                                    <p:anim calcmode="lin" valueType="num">
                                      <p:cBhvr>
                                        <p:cTn id="17" dur="800" decel="100000" fill="hold"/>
                                        <p:tgtEl>
                                          <p:spTgt spid="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0" fill="hold">
                            <p:stCondLst>
                              <p:cond delay="2100"/>
                            </p:stCondLst>
                            <p:childTnLst>
                              <p:par>
                                <p:cTn id="21" presetID="26" presetClass="entr" presetSubtype="0" fill="hold" nodeType="after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wipe(down)">
                                      <p:cBhvr>
                                        <p:cTn id="23" dur="580">
                                          <p:stCondLst>
                                            <p:cond delay="0"/>
                                          </p:stCondLst>
                                        </p:cTn>
                                        <p:tgtEl>
                                          <p:spTgt spid="5122"/>
                                        </p:tgtEl>
                                      </p:cBhvr>
                                    </p:animEffect>
                                    <p:anim calcmode="lin" valueType="num">
                                      <p:cBhvr>
                                        <p:cTn id="24"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29" dur="26">
                                          <p:stCondLst>
                                            <p:cond delay="650"/>
                                          </p:stCondLst>
                                        </p:cTn>
                                        <p:tgtEl>
                                          <p:spTgt spid="5122"/>
                                        </p:tgtEl>
                                      </p:cBhvr>
                                      <p:to x="100000" y="60000"/>
                                    </p:animScale>
                                    <p:animScale>
                                      <p:cBhvr>
                                        <p:cTn id="30" dur="166" decel="50000">
                                          <p:stCondLst>
                                            <p:cond delay="676"/>
                                          </p:stCondLst>
                                        </p:cTn>
                                        <p:tgtEl>
                                          <p:spTgt spid="5122"/>
                                        </p:tgtEl>
                                      </p:cBhvr>
                                      <p:to x="100000" y="100000"/>
                                    </p:animScale>
                                    <p:animScale>
                                      <p:cBhvr>
                                        <p:cTn id="31" dur="26">
                                          <p:stCondLst>
                                            <p:cond delay="1312"/>
                                          </p:stCondLst>
                                        </p:cTn>
                                        <p:tgtEl>
                                          <p:spTgt spid="5122"/>
                                        </p:tgtEl>
                                      </p:cBhvr>
                                      <p:to x="100000" y="80000"/>
                                    </p:animScale>
                                    <p:animScale>
                                      <p:cBhvr>
                                        <p:cTn id="32" dur="166" decel="50000">
                                          <p:stCondLst>
                                            <p:cond delay="1338"/>
                                          </p:stCondLst>
                                        </p:cTn>
                                        <p:tgtEl>
                                          <p:spTgt spid="5122"/>
                                        </p:tgtEl>
                                      </p:cBhvr>
                                      <p:to x="100000" y="100000"/>
                                    </p:animScale>
                                    <p:animScale>
                                      <p:cBhvr>
                                        <p:cTn id="33" dur="26">
                                          <p:stCondLst>
                                            <p:cond delay="1642"/>
                                          </p:stCondLst>
                                        </p:cTn>
                                        <p:tgtEl>
                                          <p:spTgt spid="5122"/>
                                        </p:tgtEl>
                                      </p:cBhvr>
                                      <p:to x="100000" y="90000"/>
                                    </p:animScale>
                                    <p:animScale>
                                      <p:cBhvr>
                                        <p:cTn id="34" dur="166" decel="50000">
                                          <p:stCondLst>
                                            <p:cond delay="1668"/>
                                          </p:stCondLst>
                                        </p:cTn>
                                        <p:tgtEl>
                                          <p:spTgt spid="5122"/>
                                        </p:tgtEl>
                                      </p:cBhvr>
                                      <p:to x="100000" y="100000"/>
                                    </p:animScale>
                                    <p:animScale>
                                      <p:cBhvr>
                                        <p:cTn id="35" dur="26">
                                          <p:stCondLst>
                                            <p:cond delay="1808"/>
                                          </p:stCondLst>
                                        </p:cTn>
                                        <p:tgtEl>
                                          <p:spTgt spid="5122"/>
                                        </p:tgtEl>
                                      </p:cBhvr>
                                      <p:to x="100000" y="95000"/>
                                    </p:animScale>
                                    <p:animScale>
                                      <p:cBhvr>
                                        <p:cTn id="36"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groundworkprovidence.org/themetair/Images/SO2.png"/>
          <p:cNvPicPr>
            <a:picLocks noChangeAspect="1" noChangeArrowheads="1"/>
          </p:cNvPicPr>
          <p:nvPr/>
        </p:nvPicPr>
        <p:blipFill>
          <a:blip r:embed="rId2" cstate="print"/>
          <a:srcRect/>
          <a:stretch>
            <a:fillRect/>
          </a:stretch>
        </p:blipFill>
        <p:spPr bwMode="auto">
          <a:xfrm>
            <a:off x="0" y="3764280"/>
            <a:ext cx="3867150" cy="3093720"/>
          </a:xfrm>
          <a:prstGeom prst="rect">
            <a:avLst/>
          </a:prstGeom>
          <a:noFill/>
        </p:spPr>
      </p:pic>
      <p:sp>
        <p:nvSpPr>
          <p:cNvPr id="2" name="TextBox 1"/>
          <p:cNvSpPr txBox="1"/>
          <p:nvPr/>
        </p:nvSpPr>
        <p:spPr>
          <a:xfrm>
            <a:off x="990600" y="580846"/>
            <a:ext cx="4343400" cy="6124754"/>
          </a:xfrm>
          <a:prstGeom prst="rect">
            <a:avLst/>
          </a:prstGeom>
          <a:noFill/>
        </p:spPr>
        <p:txBody>
          <a:bodyPr wrap="square" rtlCol="0">
            <a:spAutoFit/>
          </a:bodyPr>
          <a:lstStyle/>
          <a:p>
            <a:r>
              <a:rPr lang="en-US" sz="2800" dirty="0" smtClean="0">
                <a:latin typeface="Nyala" pitchFamily="2" charset="0"/>
              </a:rPr>
              <a:t>Sulfur dioxide smells like rotten eggs. It is heavier than air at 2.77 grams/per liter. The permissible exposure limit for sulfur dioxide is 5 </a:t>
            </a:r>
            <a:r>
              <a:rPr lang="en-US" sz="2800" dirty="0" err="1" smtClean="0">
                <a:latin typeface="Nyala" pitchFamily="2" charset="0"/>
              </a:rPr>
              <a:t>ppm</a:t>
            </a:r>
            <a:r>
              <a:rPr lang="en-US" sz="2800" dirty="0" smtClean="0">
                <a:latin typeface="Nyala" pitchFamily="2" charset="0"/>
              </a:rPr>
              <a:t>. It is immediately dangerous to life and health at 100 </a:t>
            </a:r>
            <a:r>
              <a:rPr lang="en-US" sz="2800" dirty="0" err="1" smtClean="0">
                <a:latin typeface="Nyala" pitchFamily="2" charset="0"/>
              </a:rPr>
              <a:t>ppm</a:t>
            </a:r>
            <a:r>
              <a:rPr lang="en-US" sz="2800" dirty="0" smtClean="0">
                <a:latin typeface="Nyala" pitchFamily="2" charset="0"/>
              </a:rPr>
              <a:t>. It is a liquid at -104 F and a gas at 14 F. It leaves an irritating taste in the mouth at 0.3 </a:t>
            </a:r>
            <a:r>
              <a:rPr lang="en-US" sz="2800" dirty="0" err="1" smtClean="0">
                <a:latin typeface="Nyala" pitchFamily="2" charset="0"/>
              </a:rPr>
              <a:t>ppm</a:t>
            </a:r>
            <a:r>
              <a:rPr lang="en-US" sz="2800" dirty="0" smtClean="0">
                <a:latin typeface="Nyala" pitchFamily="2" charset="0"/>
              </a:rPr>
              <a:t> -1 </a:t>
            </a:r>
            <a:r>
              <a:rPr lang="en-US" sz="2800" dirty="0" err="1" smtClean="0">
                <a:latin typeface="Nyala" pitchFamily="2" charset="0"/>
              </a:rPr>
              <a:t>ppm</a:t>
            </a:r>
            <a:r>
              <a:rPr lang="en-US" sz="2800" dirty="0" smtClean="0">
                <a:latin typeface="Nyala" pitchFamily="2" charset="0"/>
              </a:rPr>
              <a:t>. It causes pulmonary edema(fluid build up in lungs)  and 50 % of a rat population will die at 2520 </a:t>
            </a:r>
            <a:r>
              <a:rPr lang="en-US" sz="2800" dirty="0" err="1" smtClean="0">
                <a:latin typeface="Nyala" pitchFamily="2" charset="0"/>
              </a:rPr>
              <a:t>ppm</a:t>
            </a:r>
            <a:r>
              <a:rPr lang="en-US" sz="2800" dirty="0" smtClean="0">
                <a:latin typeface="Nyala" pitchFamily="2" charset="0"/>
              </a:rPr>
              <a:t>.</a:t>
            </a:r>
            <a:endParaRPr lang="en-US" sz="2800" dirty="0">
              <a:latin typeface="Nyala" pitchFamily="2" charset="0"/>
            </a:endParaRPr>
          </a:p>
        </p:txBody>
      </p:sp>
      <p:sp>
        <p:nvSpPr>
          <p:cNvPr id="3" name="Rectangle 2"/>
          <p:cNvSpPr/>
          <p:nvPr/>
        </p:nvSpPr>
        <p:spPr>
          <a:xfrm>
            <a:off x="228600" y="381000"/>
            <a:ext cx="883576" cy="923330"/>
          </a:xfrm>
          <a:prstGeom prst="rect">
            <a:avLst/>
          </a:prstGeom>
          <a:noFill/>
        </p:spPr>
        <p:txBody>
          <a:bodyPr wrap="none" lIns="91440" tIns="45720" rIns="91440" bIns="45720">
            <a:spAutoFit/>
          </a:bodyPr>
          <a:lstStyle/>
          <a:p>
            <a:pPr algn="ctr"/>
            <a:r>
              <a:rPr lang="en-US" sz="5400" dirty="0" smtClean="0">
                <a:ln w="18415" cmpd="sng">
                  <a:solidFill>
                    <a:schemeClr val="tx1"/>
                  </a:solidFill>
                  <a:prstDash val="solid"/>
                </a:ln>
                <a:solidFill>
                  <a:schemeClr val="accent3"/>
                </a:solidFill>
                <a:effectLst>
                  <a:outerShdw blurRad="63500" dir="3600000" algn="tl" rotWithShape="0">
                    <a:srgbClr val="000000">
                      <a:alpha val="70000"/>
                    </a:srgbClr>
                  </a:outerShdw>
                </a:effectLst>
                <a:latin typeface="Jokerman" pitchFamily="82" charset="0"/>
              </a:rPr>
              <a:t>3</a:t>
            </a:r>
            <a:r>
              <a:rPr lang="en-US" sz="5400" b="0" cap="none" spc="0" dirty="0" smtClean="0">
                <a:ln w="18415" cmpd="sng">
                  <a:solidFill>
                    <a:schemeClr val="tx1"/>
                  </a:solidFill>
                  <a:prstDash val="solid"/>
                </a:ln>
                <a:solidFill>
                  <a:schemeClr val="accent3"/>
                </a:solidFill>
                <a:effectLst>
                  <a:outerShdw blurRad="63500" dir="3600000" algn="tl" rotWithShape="0">
                    <a:srgbClr val="000000">
                      <a:alpha val="70000"/>
                    </a:srgbClr>
                  </a:outerShdw>
                </a:effectLst>
                <a:latin typeface="Jokerman" pitchFamily="82" charset="0"/>
              </a:rPr>
              <a:t>.</a:t>
            </a:r>
            <a:endParaRPr lang="en-US" sz="5400" b="0" cap="none" spc="0" dirty="0">
              <a:ln w="18415" cmpd="sng">
                <a:solidFill>
                  <a:schemeClr val="tx1"/>
                </a:solidFill>
                <a:prstDash val="solid"/>
              </a:ln>
              <a:solidFill>
                <a:schemeClr val="accent3"/>
              </a:solidFill>
              <a:effectLst>
                <a:outerShdw blurRad="63500" dir="3600000" algn="tl" rotWithShape="0">
                  <a:srgbClr val="000000">
                    <a:alpha val="70000"/>
                  </a:srgbClr>
                </a:outerShdw>
              </a:effectLst>
              <a:latin typeface="Jokerman" pitchFamily="82" charset="0"/>
            </a:endParaRPr>
          </a:p>
        </p:txBody>
      </p:sp>
      <p:pic>
        <p:nvPicPr>
          <p:cNvPr id="4102" name="Picture 6" descr="http://www.scientificamerican.com/media/inline/D41DB314-E7F2-99DF-3D6ACEC215A9A006_1.jpg"/>
          <p:cNvPicPr>
            <a:picLocks noChangeAspect="1" noChangeArrowheads="1"/>
          </p:cNvPicPr>
          <p:nvPr/>
        </p:nvPicPr>
        <p:blipFill>
          <a:blip r:embed="rId3" cstate="print"/>
          <a:srcRect/>
          <a:stretch>
            <a:fillRect/>
          </a:stretch>
        </p:blipFill>
        <p:spPr bwMode="auto">
          <a:xfrm>
            <a:off x="5410200" y="3200400"/>
            <a:ext cx="3505200" cy="3494248"/>
          </a:xfrm>
          <a:prstGeom prst="rect">
            <a:avLst/>
          </a:prstGeom>
          <a:ln>
            <a:noFill/>
          </a:ln>
          <a:effectLst>
            <a:outerShdw blurRad="292100" dist="139700" dir="2700000" algn="tl" rotWithShape="0">
              <a:srgbClr val="333333">
                <a:alpha val="65000"/>
              </a:srgbClr>
            </a:outerShdw>
          </a:effectLst>
        </p:spPr>
      </p:pic>
      <p:pic>
        <p:nvPicPr>
          <p:cNvPr id="4098" name="Picture 2" descr="http://images.marthastewart.com/images/content/pub/special_issues/2004/la100925_fal04_rotteneggs_l.jpg"/>
          <p:cNvPicPr>
            <a:picLocks noChangeAspect="1" noChangeArrowheads="1"/>
          </p:cNvPicPr>
          <p:nvPr/>
        </p:nvPicPr>
        <p:blipFill>
          <a:blip r:embed="rId4" cstate="print"/>
          <a:srcRect/>
          <a:stretch>
            <a:fillRect/>
          </a:stretch>
        </p:blipFill>
        <p:spPr bwMode="auto">
          <a:xfrm>
            <a:off x="5867400" y="228600"/>
            <a:ext cx="2675105" cy="335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1100"/>
                            </p:stCondLst>
                            <p:childTnLst>
                              <p:par>
                                <p:cTn id="12" presetID="3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800" decel="100000"/>
                                        <p:tgtEl>
                                          <p:spTgt spid="2"/>
                                        </p:tgtEl>
                                      </p:cBhvr>
                                    </p:animEffect>
                                    <p:anim calcmode="lin" valueType="num">
                                      <p:cBhvr>
                                        <p:cTn id="15" dur="800" decel="100000" fill="hold"/>
                                        <p:tgtEl>
                                          <p:spTgt spid="2"/>
                                        </p:tgtEl>
                                        <p:attrNameLst>
                                          <p:attrName>style.rotation</p:attrName>
                                        </p:attrNameLst>
                                      </p:cBhvr>
                                      <p:tavLst>
                                        <p:tav tm="0">
                                          <p:val>
                                            <p:fltVal val="-90"/>
                                          </p:val>
                                        </p:tav>
                                        <p:tav tm="100000">
                                          <p:val>
                                            <p:fltVal val="0"/>
                                          </p:val>
                                        </p:tav>
                                      </p:tavLst>
                                    </p:anim>
                                    <p:anim calcmode="lin" valueType="num">
                                      <p:cBhvr>
                                        <p:cTn id="16" dur="800" decel="100000" fill="hold"/>
                                        <p:tgtEl>
                                          <p:spTgt spid="2"/>
                                        </p:tgtEl>
                                        <p:attrNameLst>
                                          <p:attrName>ppt_x</p:attrName>
                                        </p:attrNameLst>
                                      </p:cBhvr>
                                      <p:tavLst>
                                        <p:tav tm="0">
                                          <p:val>
                                            <p:strVal val="#ppt_x+0.4"/>
                                          </p:val>
                                        </p:tav>
                                        <p:tav tm="100000">
                                          <p:val>
                                            <p:strVal val="#ppt_x-0.05"/>
                                          </p:val>
                                        </p:tav>
                                      </p:tavLst>
                                    </p:anim>
                                    <p:anim calcmode="lin" valueType="num">
                                      <p:cBhvr>
                                        <p:cTn id="17" dur="800" decel="100000" fill="hold"/>
                                        <p:tgtEl>
                                          <p:spTgt spid="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0" fill="hold">
                            <p:stCondLst>
                              <p:cond delay="2100"/>
                            </p:stCondLst>
                            <p:childTnLst>
                              <p:par>
                                <p:cTn id="21" presetID="26" presetClass="entr" presetSubtype="0" fill="hold" nodeType="after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wipe(down)">
                                      <p:cBhvr>
                                        <p:cTn id="23" dur="580">
                                          <p:stCondLst>
                                            <p:cond delay="0"/>
                                          </p:stCondLst>
                                        </p:cTn>
                                        <p:tgtEl>
                                          <p:spTgt spid="4098"/>
                                        </p:tgtEl>
                                      </p:cBhvr>
                                    </p:animEffect>
                                    <p:anim calcmode="lin" valueType="num">
                                      <p:cBhvr>
                                        <p:cTn id="24"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9" dur="26">
                                          <p:stCondLst>
                                            <p:cond delay="650"/>
                                          </p:stCondLst>
                                        </p:cTn>
                                        <p:tgtEl>
                                          <p:spTgt spid="4098"/>
                                        </p:tgtEl>
                                      </p:cBhvr>
                                      <p:to x="100000" y="60000"/>
                                    </p:animScale>
                                    <p:animScale>
                                      <p:cBhvr>
                                        <p:cTn id="30" dur="166" decel="50000">
                                          <p:stCondLst>
                                            <p:cond delay="676"/>
                                          </p:stCondLst>
                                        </p:cTn>
                                        <p:tgtEl>
                                          <p:spTgt spid="4098"/>
                                        </p:tgtEl>
                                      </p:cBhvr>
                                      <p:to x="100000" y="100000"/>
                                    </p:animScale>
                                    <p:animScale>
                                      <p:cBhvr>
                                        <p:cTn id="31" dur="26">
                                          <p:stCondLst>
                                            <p:cond delay="1312"/>
                                          </p:stCondLst>
                                        </p:cTn>
                                        <p:tgtEl>
                                          <p:spTgt spid="4098"/>
                                        </p:tgtEl>
                                      </p:cBhvr>
                                      <p:to x="100000" y="80000"/>
                                    </p:animScale>
                                    <p:animScale>
                                      <p:cBhvr>
                                        <p:cTn id="32" dur="166" decel="50000">
                                          <p:stCondLst>
                                            <p:cond delay="1338"/>
                                          </p:stCondLst>
                                        </p:cTn>
                                        <p:tgtEl>
                                          <p:spTgt spid="4098"/>
                                        </p:tgtEl>
                                      </p:cBhvr>
                                      <p:to x="100000" y="100000"/>
                                    </p:animScale>
                                    <p:animScale>
                                      <p:cBhvr>
                                        <p:cTn id="33" dur="26">
                                          <p:stCondLst>
                                            <p:cond delay="1642"/>
                                          </p:stCondLst>
                                        </p:cTn>
                                        <p:tgtEl>
                                          <p:spTgt spid="4098"/>
                                        </p:tgtEl>
                                      </p:cBhvr>
                                      <p:to x="100000" y="90000"/>
                                    </p:animScale>
                                    <p:animScale>
                                      <p:cBhvr>
                                        <p:cTn id="34" dur="166" decel="50000">
                                          <p:stCondLst>
                                            <p:cond delay="1668"/>
                                          </p:stCondLst>
                                        </p:cTn>
                                        <p:tgtEl>
                                          <p:spTgt spid="4098"/>
                                        </p:tgtEl>
                                      </p:cBhvr>
                                      <p:to x="100000" y="100000"/>
                                    </p:animScale>
                                    <p:animScale>
                                      <p:cBhvr>
                                        <p:cTn id="35" dur="26">
                                          <p:stCondLst>
                                            <p:cond delay="1808"/>
                                          </p:stCondLst>
                                        </p:cTn>
                                        <p:tgtEl>
                                          <p:spTgt spid="4098"/>
                                        </p:tgtEl>
                                      </p:cBhvr>
                                      <p:to x="100000" y="95000"/>
                                    </p:animScale>
                                    <p:animScale>
                                      <p:cBhvr>
                                        <p:cTn id="36" dur="166" decel="50000">
                                          <p:stCondLst>
                                            <p:cond delay="1834"/>
                                          </p:stCondLst>
                                        </p:cTn>
                                        <p:tgtEl>
                                          <p:spTgt spid="409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102"/>
                                        </p:tgtEl>
                                        <p:attrNameLst>
                                          <p:attrName>style.visibility</p:attrName>
                                        </p:attrNameLst>
                                      </p:cBhvr>
                                      <p:to>
                                        <p:strVal val="visible"/>
                                      </p:to>
                                    </p:set>
                                    <p:animEffect transition="in" filter="wipe(down)">
                                      <p:cBhvr>
                                        <p:cTn id="39" dur="580">
                                          <p:stCondLst>
                                            <p:cond delay="0"/>
                                          </p:stCondLst>
                                        </p:cTn>
                                        <p:tgtEl>
                                          <p:spTgt spid="4102"/>
                                        </p:tgtEl>
                                      </p:cBhvr>
                                    </p:animEffect>
                                    <p:anim calcmode="lin" valueType="num">
                                      <p:cBhvr>
                                        <p:cTn id="40"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10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10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10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102"/>
                                        </p:tgtEl>
                                        <p:attrNameLst>
                                          <p:attrName>ppt_y</p:attrName>
                                        </p:attrNameLst>
                                      </p:cBhvr>
                                      <p:tavLst>
                                        <p:tav tm="0" fmla="#ppt_y-sin(pi*$)/81">
                                          <p:val>
                                            <p:fltVal val="0"/>
                                          </p:val>
                                        </p:tav>
                                        <p:tav tm="100000">
                                          <p:val>
                                            <p:fltVal val="1"/>
                                          </p:val>
                                        </p:tav>
                                      </p:tavLst>
                                    </p:anim>
                                    <p:animScale>
                                      <p:cBhvr>
                                        <p:cTn id="45" dur="26">
                                          <p:stCondLst>
                                            <p:cond delay="650"/>
                                          </p:stCondLst>
                                        </p:cTn>
                                        <p:tgtEl>
                                          <p:spTgt spid="4102"/>
                                        </p:tgtEl>
                                      </p:cBhvr>
                                      <p:to x="100000" y="60000"/>
                                    </p:animScale>
                                    <p:animScale>
                                      <p:cBhvr>
                                        <p:cTn id="46" dur="166" decel="50000">
                                          <p:stCondLst>
                                            <p:cond delay="676"/>
                                          </p:stCondLst>
                                        </p:cTn>
                                        <p:tgtEl>
                                          <p:spTgt spid="4102"/>
                                        </p:tgtEl>
                                      </p:cBhvr>
                                      <p:to x="100000" y="100000"/>
                                    </p:animScale>
                                    <p:animScale>
                                      <p:cBhvr>
                                        <p:cTn id="47" dur="26">
                                          <p:stCondLst>
                                            <p:cond delay="1312"/>
                                          </p:stCondLst>
                                        </p:cTn>
                                        <p:tgtEl>
                                          <p:spTgt spid="4102"/>
                                        </p:tgtEl>
                                      </p:cBhvr>
                                      <p:to x="100000" y="80000"/>
                                    </p:animScale>
                                    <p:animScale>
                                      <p:cBhvr>
                                        <p:cTn id="48" dur="166" decel="50000">
                                          <p:stCondLst>
                                            <p:cond delay="1338"/>
                                          </p:stCondLst>
                                        </p:cTn>
                                        <p:tgtEl>
                                          <p:spTgt spid="4102"/>
                                        </p:tgtEl>
                                      </p:cBhvr>
                                      <p:to x="100000" y="100000"/>
                                    </p:animScale>
                                    <p:animScale>
                                      <p:cBhvr>
                                        <p:cTn id="49" dur="26">
                                          <p:stCondLst>
                                            <p:cond delay="1642"/>
                                          </p:stCondLst>
                                        </p:cTn>
                                        <p:tgtEl>
                                          <p:spTgt spid="4102"/>
                                        </p:tgtEl>
                                      </p:cBhvr>
                                      <p:to x="100000" y="90000"/>
                                    </p:animScale>
                                    <p:animScale>
                                      <p:cBhvr>
                                        <p:cTn id="50" dur="166" decel="50000">
                                          <p:stCondLst>
                                            <p:cond delay="1668"/>
                                          </p:stCondLst>
                                        </p:cTn>
                                        <p:tgtEl>
                                          <p:spTgt spid="4102"/>
                                        </p:tgtEl>
                                      </p:cBhvr>
                                      <p:to x="100000" y="100000"/>
                                    </p:animScale>
                                    <p:animScale>
                                      <p:cBhvr>
                                        <p:cTn id="51" dur="26">
                                          <p:stCondLst>
                                            <p:cond delay="1808"/>
                                          </p:stCondLst>
                                        </p:cTn>
                                        <p:tgtEl>
                                          <p:spTgt spid="4102"/>
                                        </p:tgtEl>
                                      </p:cBhvr>
                                      <p:to x="100000" y="95000"/>
                                    </p:animScale>
                                    <p:animScale>
                                      <p:cBhvr>
                                        <p:cTn id="52" dur="166" decel="50000">
                                          <p:stCondLst>
                                            <p:cond delay="1834"/>
                                          </p:stCondLst>
                                        </p:cTn>
                                        <p:tgtEl>
                                          <p:spTgt spid="41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04800" y="1676400"/>
            <a:ext cx="4495800" cy="4832092"/>
          </a:xfrm>
          <a:prstGeom prst="rect">
            <a:avLst/>
          </a:prstGeom>
          <a:noFill/>
        </p:spPr>
        <p:txBody>
          <a:bodyPr wrap="square" rtlCol="0">
            <a:spAutoFit/>
          </a:bodyPr>
          <a:lstStyle/>
          <a:p>
            <a:r>
              <a:rPr lang="en-US" sz="2800" dirty="0" smtClean="0">
                <a:solidFill>
                  <a:schemeClr val="accent2"/>
                </a:solidFill>
                <a:latin typeface="Nyala" pitchFamily="2" charset="0"/>
              </a:rPr>
              <a:t>1) Benzene’s odor can be detected at 1.5 parts per million (</a:t>
            </a:r>
            <a:r>
              <a:rPr lang="en-US" sz="2800" dirty="0" err="1" smtClean="0">
                <a:solidFill>
                  <a:schemeClr val="accent2"/>
                </a:solidFill>
                <a:latin typeface="Nyala" pitchFamily="2" charset="0"/>
              </a:rPr>
              <a:t>ppm</a:t>
            </a:r>
            <a:r>
              <a:rPr lang="en-US" sz="2800" dirty="0" smtClean="0">
                <a:solidFill>
                  <a:schemeClr val="accent2"/>
                </a:solidFill>
                <a:latin typeface="Nyala" pitchFamily="2" charset="0"/>
              </a:rPr>
              <a:t>). Its taste detection limit is 2 </a:t>
            </a:r>
            <a:r>
              <a:rPr lang="en-US" sz="2800" dirty="0" err="1" smtClean="0">
                <a:solidFill>
                  <a:schemeClr val="accent2"/>
                </a:solidFill>
                <a:latin typeface="Nyala" pitchFamily="2" charset="0"/>
              </a:rPr>
              <a:t>ppm</a:t>
            </a:r>
            <a:r>
              <a:rPr lang="en-US" sz="2800" dirty="0" smtClean="0">
                <a:solidFill>
                  <a:schemeClr val="accent2"/>
                </a:solidFill>
                <a:latin typeface="Nyala" pitchFamily="2" charset="0"/>
              </a:rPr>
              <a:t>.</a:t>
            </a:r>
          </a:p>
          <a:p>
            <a:r>
              <a:rPr lang="en-US" sz="2800" dirty="0" smtClean="0">
                <a:solidFill>
                  <a:schemeClr val="accent2"/>
                </a:solidFill>
                <a:latin typeface="Nyala" pitchFamily="2" charset="0"/>
              </a:rPr>
              <a:t>2) Hydrogen sulfide’s odor is detected at 0.5 parts per BILLION (ppb). Rotten egg smell.</a:t>
            </a:r>
          </a:p>
          <a:p>
            <a:r>
              <a:rPr lang="en-US" sz="2800" dirty="0" smtClean="0">
                <a:solidFill>
                  <a:schemeClr val="accent2"/>
                </a:solidFill>
                <a:latin typeface="Nyala" pitchFamily="2" charset="0"/>
              </a:rPr>
              <a:t>3) Sulfur dioxide’s odor and taste can be detected at 0.3-1 (</a:t>
            </a:r>
            <a:r>
              <a:rPr lang="en-US" sz="2800" dirty="0" err="1" smtClean="0">
                <a:solidFill>
                  <a:schemeClr val="accent2"/>
                </a:solidFill>
                <a:latin typeface="Nyala" pitchFamily="2" charset="0"/>
              </a:rPr>
              <a:t>ppm</a:t>
            </a:r>
            <a:r>
              <a:rPr lang="en-US" sz="2800" dirty="0" smtClean="0">
                <a:solidFill>
                  <a:schemeClr val="accent2"/>
                </a:solidFill>
                <a:latin typeface="Nyala" pitchFamily="2" charset="0"/>
              </a:rPr>
              <a:t>) parts per million.</a:t>
            </a:r>
            <a:endParaRPr lang="en-US" sz="2800" dirty="0">
              <a:solidFill>
                <a:schemeClr val="accent2"/>
              </a:solidFill>
              <a:latin typeface="Nyala" pitchFamily="2" charset="0"/>
            </a:endParaRPr>
          </a:p>
        </p:txBody>
      </p:sp>
      <p:sp>
        <p:nvSpPr>
          <p:cNvPr id="3" name="Rectangle 2"/>
          <p:cNvSpPr/>
          <p:nvPr/>
        </p:nvSpPr>
        <p:spPr>
          <a:xfrm>
            <a:off x="1062065" y="306050"/>
            <a:ext cx="701987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ristina" pitchFamily="66" charset="0"/>
              </a:rPr>
              <a:t>How Do You Know The Deadly Gas </a:t>
            </a:r>
          </a:p>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ristina" pitchFamily="66" charset="0"/>
              </a:rPr>
              <a:t>Or Liquid Is There?</a:t>
            </a:r>
          </a:p>
        </p:txBody>
      </p:sp>
      <p:pic>
        <p:nvPicPr>
          <p:cNvPr id="3078" name="Picture 6" descr="http://blag.ipood.net/wp-content/uploads/2008/04/new_world_odor1.jpg"/>
          <p:cNvPicPr>
            <a:picLocks noChangeAspect="1" noChangeArrowheads="1"/>
          </p:cNvPicPr>
          <p:nvPr/>
        </p:nvPicPr>
        <p:blipFill>
          <a:blip r:embed="rId2" cstate="print"/>
          <a:srcRect/>
          <a:stretch>
            <a:fillRect/>
          </a:stretch>
        </p:blipFill>
        <p:spPr bwMode="auto">
          <a:xfrm>
            <a:off x="5029200" y="1600200"/>
            <a:ext cx="3733800" cy="50292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35"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style.rotation</p:attrName>
                                        </p:attrNameLst>
                                      </p:cBhvr>
                                      <p:tavLst>
                                        <p:tav tm="0">
                                          <p:val>
                                            <p:fltVal val="720"/>
                                          </p:val>
                                        </p:tav>
                                        <p:tav tm="100000">
                                          <p:val>
                                            <p:fltVal val="0"/>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ppt_w</p:attrName>
                                        </p:attrNameLst>
                                      </p:cBhvr>
                                      <p:tavLst>
                                        <p:tav tm="0">
                                          <p:val>
                                            <p:fltVal val="0"/>
                                          </p:val>
                                        </p:tav>
                                        <p:tav tm="100000">
                                          <p:val>
                                            <p:strVal val="#ppt_w"/>
                                          </p:val>
                                        </p:tav>
                                      </p:tavLst>
                                    </p:anim>
                                  </p:childTnLst>
                                </p:cTn>
                              </p:par>
                            </p:childTnLst>
                          </p:cTn>
                        </p:par>
                        <p:par>
                          <p:cTn id="16" fill="hold">
                            <p:stCondLst>
                              <p:cond delay="7000"/>
                            </p:stCondLst>
                            <p:childTnLst>
                              <p:par>
                                <p:cTn id="17" presetID="9" presetClass="entr" presetSubtype="0" fill="hold" nodeType="after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dissolve">
                                      <p:cBhvr>
                                        <p:cTn id="19"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Hydrogen Sulfide PowerPoint Chris Landau Geologist June 22, 2010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Hydrogen Sulfide PowerPoint Chris Landau Geologist June 22, 2010 template</Template>
  <TotalTime>117</TotalTime>
  <Words>870</Words>
  <Application>Microsoft Office PowerPoint</Application>
  <PresentationFormat>On-screen Show (4:3)</PresentationFormat>
  <Paragraphs>43</Paragraphs>
  <Slides>11</Slides>
  <Notes>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Hydrogen Sulfide PowerPoint Chris Landau Geologist June 22, 2010 template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SOOZ</dc:creator>
  <cp:lastModifiedBy>SOOZ</cp:lastModifiedBy>
  <cp:revision>16</cp:revision>
  <dcterms:created xsi:type="dcterms:W3CDTF">2010-06-23T03:02:55Z</dcterms:created>
  <dcterms:modified xsi:type="dcterms:W3CDTF">2010-06-23T12:08:56Z</dcterms:modified>
</cp:coreProperties>
</file>